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8" r:id="rId2"/>
    <p:sldId id="256" r:id="rId3"/>
    <p:sldId id="277" r:id="rId4"/>
    <p:sldId id="301" r:id="rId5"/>
    <p:sldId id="283" r:id="rId6"/>
    <p:sldId id="281" r:id="rId7"/>
    <p:sldId id="286" r:id="rId8"/>
    <p:sldId id="287" r:id="rId9"/>
    <p:sldId id="260" r:id="rId10"/>
    <p:sldId id="285" r:id="rId11"/>
    <p:sldId id="264" r:id="rId12"/>
    <p:sldId id="294" r:id="rId13"/>
    <p:sldId id="292" r:id="rId14"/>
    <p:sldId id="288" r:id="rId15"/>
    <p:sldId id="295" r:id="rId16"/>
    <p:sldId id="296" r:id="rId17"/>
    <p:sldId id="297" r:id="rId18"/>
    <p:sldId id="299" r:id="rId19"/>
    <p:sldId id="284" r:id="rId2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5E3021-B7C3-4FB8-9B14-1B7F890AB181}" type="datetimeFigureOut">
              <a:rPr lang="zh-CN" altLang="en-US" smtClean="0"/>
              <a:t>2016/9/21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62A04E-2C1A-485E-9BD8-422F300B634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75109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62A04E-2C1A-485E-9BD8-422F300B634D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57271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654EF0-2A29-487F-831B-6B071DB600FE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91794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4A11A-C09F-44AD-9CEA-22FC5AEF68E2}" type="datetimeFigureOut">
              <a:rPr lang="zh-CN" altLang="en-US" smtClean="0"/>
              <a:t>2016/9/21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ADC99-4A4E-45D2-BFA7-9C9B1E01885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72616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4A11A-C09F-44AD-9CEA-22FC5AEF68E2}" type="datetimeFigureOut">
              <a:rPr lang="zh-CN" altLang="en-US" smtClean="0"/>
              <a:t>2016/9/21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ADC99-4A4E-45D2-BFA7-9C9B1E01885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08697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4A11A-C09F-44AD-9CEA-22FC5AEF68E2}" type="datetimeFigureOut">
              <a:rPr lang="zh-CN" altLang="en-US" smtClean="0"/>
              <a:t>2016/9/21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ADC99-4A4E-45D2-BFA7-9C9B1E01885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45168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4A11A-C09F-44AD-9CEA-22FC5AEF68E2}" type="datetimeFigureOut">
              <a:rPr lang="zh-CN" altLang="en-US" smtClean="0"/>
              <a:t>2016/9/21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ADC99-4A4E-45D2-BFA7-9C9B1E01885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75923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4A11A-C09F-44AD-9CEA-22FC5AEF68E2}" type="datetimeFigureOut">
              <a:rPr lang="zh-CN" altLang="en-US" smtClean="0"/>
              <a:t>2016/9/21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ADC99-4A4E-45D2-BFA7-9C9B1E01885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9686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4A11A-C09F-44AD-9CEA-22FC5AEF68E2}" type="datetimeFigureOut">
              <a:rPr lang="zh-CN" altLang="en-US" smtClean="0"/>
              <a:t>2016/9/21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ADC99-4A4E-45D2-BFA7-9C9B1E01885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73119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4A11A-C09F-44AD-9CEA-22FC5AEF68E2}" type="datetimeFigureOut">
              <a:rPr lang="zh-CN" altLang="en-US" smtClean="0"/>
              <a:t>2016/9/21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ADC99-4A4E-45D2-BFA7-9C9B1E01885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90636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4A11A-C09F-44AD-9CEA-22FC5AEF68E2}" type="datetimeFigureOut">
              <a:rPr lang="zh-CN" altLang="en-US" smtClean="0"/>
              <a:t>2016/9/21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ADC99-4A4E-45D2-BFA7-9C9B1E01885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48631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4A11A-C09F-44AD-9CEA-22FC5AEF68E2}" type="datetimeFigureOut">
              <a:rPr lang="zh-CN" altLang="en-US" smtClean="0"/>
              <a:t>2016/9/21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ADC99-4A4E-45D2-BFA7-9C9B1E01885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83677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4A11A-C09F-44AD-9CEA-22FC5AEF68E2}" type="datetimeFigureOut">
              <a:rPr lang="zh-CN" altLang="en-US" smtClean="0"/>
              <a:t>2016/9/21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ADC99-4A4E-45D2-BFA7-9C9B1E01885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1553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4A11A-C09F-44AD-9CEA-22FC5AEF68E2}" type="datetimeFigureOut">
              <a:rPr lang="zh-CN" altLang="en-US" smtClean="0"/>
              <a:t>2016/9/21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ADC99-4A4E-45D2-BFA7-9C9B1E01885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4813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C4A11A-C09F-44AD-9CEA-22FC5AEF68E2}" type="datetimeFigureOut">
              <a:rPr lang="zh-CN" altLang="en-US" smtClean="0"/>
              <a:t>2016/9/21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7ADC99-4A4E-45D2-BFA7-9C9B1E01885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48398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标题 1"/>
          <p:cNvSpPr>
            <a:spLocks noGrp="1"/>
          </p:cNvSpPr>
          <p:nvPr>
            <p:ph type="title"/>
          </p:nvPr>
        </p:nvSpPr>
        <p:spPr>
          <a:xfrm>
            <a:off x="2576441" y="537760"/>
            <a:ext cx="6153492" cy="593725"/>
          </a:xfrm>
        </p:spPr>
        <p:txBody>
          <a:bodyPr>
            <a:normAutofit/>
          </a:bodyPr>
          <a:lstStyle/>
          <a:p>
            <a:r>
              <a:rPr lang="zh-CN" altLang="en-US" sz="3100" dirty="0" smtClean="0">
                <a:sym typeface="+mn-ea"/>
              </a:rPr>
              <a:t>果海霞     （微信号：</a:t>
            </a:r>
            <a:r>
              <a:rPr lang="en-US" altLang="zh-CN" sz="3100" dirty="0" smtClean="0">
                <a:sym typeface="+mn-ea"/>
              </a:rPr>
              <a:t>13681155488</a:t>
            </a:r>
            <a:r>
              <a:rPr lang="zh-CN" altLang="en-US" sz="3100" dirty="0" smtClean="0">
                <a:sym typeface="+mn-ea"/>
              </a:rPr>
              <a:t>）       </a:t>
            </a:r>
          </a:p>
        </p:txBody>
      </p:sp>
      <p:sp>
        <p:nvSpPr>
          <p:cNvPr id="4099" name="内容占位符 2"/>
          <p:cNvSpPr>
            <a:spLocks noGrp="1"/>
          </p:cNvSpPr>
          <p:nvPr>
            <p:ph idx="1"/>
          </p:nvPr>
        </p:nvSpPr>
        <p:spPr>
          <a:xfrm>
            <a:off x="1951082" y="1941095"/>
            <a:ext cx="6098876" cy="3809999"/>
          </a:xfrm>
        </p:spPr>
        <p:txBody>
          <a:bodyPr>
            <a:noAutofit/>
          </a:bodyPr>
          <a:lstStyle/>
          <a:p>
            <a:r>
              <a:rPr lang="zh-CN" altLang="en-US" sz="1800" dirty="0" smtClean="0">
                <a:solidFill>
                  <a:srgbClr val="FF0000"/>
                </a:solidFill>
                <a:sym typeface="+mn-ea"/>
              </a:rPr>
              <a:t>北京市家庭教育文化推广中心首席讲师；</a:t>
            </a:r>
            <a:endParaRPr lang="en-US" altLang="zh-CN" sz="1800" dirty="0" smtClean="0">
              <a:solidFill>
                <a:srgbClr val="FF0000"/>
              </a:solidFill>
              <a:sym typeface="+mn-ea"/>
            </a:endParaRPr>
          </a:p>
          <a:p>
            <a:r>
              <a:rPr lang="zh-CN" altLang="en-US" sz="1800" dirty="0">
                <a:solidFill>
                  <a:srgbClr val="FF0000"/>
                </a:solidFill>
              </a:rPr>
              <a:t>国家认证职业生涯规划师、培训师、咨询师</a:t>
            </a:r>
            <a:r>
              <a:rPr lang="zh-CN" altLang="en-US" sz="1800" dirty="0" smtClean="0">
                <a:solidFill>
                  <a:srgbClr val="FF0000"/>
                </a:solidFill>
              </a:rPr>
              <a:t>；</a:t>
            </a:r>
            <a:endParaRPr lang="en-US" altLang="zh-CN" sz="1800" dirty="0" smtClean="0">
              <a:solidFill>
                <a:srgbClr val="FF0000"/>
              </a:solidFill>
            </a:endParaRPr>
          </a:p>
          <a:p>
            <a:r>
              <a:rPr lang="zh-CN" altLang="en-US" sz="1800" dirty="0"/>
              <a:t>原当代家庭教育报副</a:t>
            </a:r>
            <a:r>
              <a:rPr lang="zh-CN" altLang="en-US" sz="1800" dirty="0" smtClean="0"/>
              <a:t>总编；</a:t>
            </a:r>
            <a:endParaRPr lang="en-US" altLang="zh-CN" sz="1800" dirty="0" smtClean="0">
              <a:solidFill>
                <a:srgbClr val="FF0000"/>
              </a:solidFill>
            </a:endParaRPr>
          </a:p>
          <a:p>
            <a:r>
              <a:rPr lang="zh-CN" altLang="en-US" sz="1800" dirty="0"/>
              <a:t>中国</a:t>
            </a:r>
            <a:r>
              <a:rPr lang="zh-CN" altLang="en-US" sz="1800" dirty="0" smtClean="0"/>
              <a:t>教育学会会员；</a:t>
            </a:r>
            <a:r>
              <a:rPr lang="zh-CN" altLang="en-US" sz="1800" dirty="0"/>
              <a:t>北京市家庭教育研究会会员</a:t>
            </a:r>
            <a:r>
              <a:rPr lang="zh-CN" altLang="en-US" sz="1800" dirty="0" smtClean="0"/>
              <a:t>；</a:t>
            </a:r>
            <a:endParaRPr lang="en-US" altLang="zh-CN" sz="1800" dirty="0" smtClean="0"/>
          </a:p>
          <a:p>
            <a:r>
              <a:rPr lang="zh-CN" altLang="en-US" sz="1800" dirty="0" smtClean="0"/>
              <a:t>北京市</a:t>
            </a:r>
            <a:r>
              <a:rPr lang="zh-CN" altLang="en-US" sz="1800" dirty="0"/>
              <a:t>妇联家庭教育特聘专家；</a:t>
            </a:r>
          </a:p>
          <a:p>
            <a:r>
              <a:rPr lang="zh-CN" altLang="en-US" sz="1800" dirty="0" smtClean="0">
                <a:sym typeface="+mn-ea"/>
              </a:rPr>
              <a:t>儿童</a:t>
            </a:r>
            <a:r>
              <a:rPr lang="zh-CN" altLang="en-US" sz="1800" dirty="0">
                <a:sym typeface="+mn-ea"/>
              </a:rPr>
              <a:t>阅读推广人</a:t>
            </a:r>
            <a:r>
              <a:rPr lang="zh-CN" altLang="en-US" sz="1800" dirty="0" smtClean="0">
                <a:sym typeface="+mn-ea"/>
              </a:rPr>
              <a:t>；</a:t>
            </a:r>
            <a:endParaRPr lang="zh-CN" altLang="en-US" sz="1800" dirty="0"/>
          </a:p>
          <a:p>
            <a:r>
              <a:rPr lang="zh-CN" altLang="en-US" sz="1800" dirty="0" smtClean="0"/>
              <a:t>芬兰</a:t>
            </a:r>
            <a:r>
              <a:rPr lang="zh-CN" altLang="en-US" sz="1800" dirty="0"/>
              <a:t>儿童技能教养法家长课堂国际引领师</a:t>
            </a:r>
            <a:r>
              <a:rPr lang="zh-CN" altLang="en-US" sz="1800" dirty="0" smtClean="0"/>
              <a:t>；</a:t>
            </a:r>
            <a:endParaRPr lang="zh-CN" altLang="en-US" sz="1800" dirty="0">
              <a:solidFill>
                <a:srgbClr val="FF0000"/>
              </a:solidFill>
            </a:endParaRPr>
          </a:p>
          <a:p>
            <a:r>
              <a:rPr lang="zh-CN" altLang="en-US" sz="1800" dirty="0"/>
              <a:t>中央电视台少儿频道特聘评委；</a:t>
            </a:r>
          </a:p>
          <a:p>
            <a:r>
              <a:rPr lang="zh-CN" altLang="en-US" sz="1800" dirty="0" smtClean="0"/>
              <a:t>幼儿</a:t>
            </a:r>
            <a:r>
              <a:rPr lang="zh-CN" altLang="en-US" sz="1800" dirty="0"/>
              <a:t>及中小学学生习惯养成、家庭教育咨询师</a:t>
            </a:r>
            <a:r>
              <a:rPr lang="zh-CN" altLang="en-US" sz="1800" dirty="0" smtClean="0"/>
              <a:t>；</a:t>
            </a:r>
            <a:endParaRPr lang="en-US" altLang="zh-CN" sz="1800" dirty="0" smtClean="0"/>
          </a:p>
          <a:p>
            <a:pPr marL="0" indent="0">
              <a:buNone/>
            </a:pPr>
            <a:endParaRPr lang="zh-CN" altLang="en-US" sz="2000" dirty="0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8611" y="1702094"/>
            <a:ext cx="3436151" cy="3436151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931" y="199885"/>
            <a:ext cx="865632" cy="859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208425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6952" y="1580960"/>
            <a:ext cx="5849716" cy="4783263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084064" y="466344"/>
            <a:ext cx="1527048" cy="749808"/>
          </a:xfrm>
        </p:spPr>
        <p:txBody>
          <a:bodyPr>
            <a:normAutofit/>
          </a:bodyPr>
          <a:lstStyle/>
          <a:p>
            <a:r>
              <a:rPr lang="zh-CN" altLang="en-US" dirty="0" smtClean="0"/>
              <a:t>关系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380744" y="2697479"/>
            <a:ext cx="3956304" cy="1577531"/>
          </a:xfrm>
        </p:spPr>
        <p:txBody>
          <a:bodyPr>
            <a:normAutofit/>
          </a:bodyPr>
          <a:lstStyle/>
          <a:p>
            <a:r>
              <a:rPr lang="zh-CN" altLang="en-US" dirty="0" smtClean="0"/>
              <a:t>得到尊重和</a:t>
            </a:r>
            <a:r>
              <a:rPr lang="zh-CN" altLang="en-US" dirty="0"/>
              <a:t>理解</a:t>
            </a:r>
            <a:endParaRPr lang="en-US" altLang="zh-CN" dirty="0"/>
          </a:p>
          <a:p>
            <a:r>
              <a:rPr lang="zh-CN" altLang="en-US" dirty="0" smtClean="0"/>
              <a:t>得到支持和</a:t>
            </a:r>
            <a:r>
              <a:rPr lang="zh-CN" altLang="en-US" dirty="0"/>
              <a:t>信任</a:t>
            </a:r>
            <a:endParaRPr lang="en-US" altLang="zh-CN" dirty="0"/>
          </a:p>
          <a:p>
            <a:r>
              <a:rPr lang="zh-CN" altLang="en-US" dirty="0" smtClean="0"/>
              <a:t>得到</a:t>
            </a:r>
            <a:r>
              <a:rPr lang="zh-CN" altLang="en-US" dirty="0" smtClean="0">
                <a:solidFill>
                  <a:srgbClr val="FF0000"/>
                </a:solidFill>
              </a:rPr>
              <a:t>归属感和价值感</a:t>
            </a:r>
            <a:endParaRPr lang="en-US" altLang="zh-CN" dirty="0" smtClean="0">
              <a:solidFill>
                <a:srgbClr val="FF0000"/>
              </a:solidFill>
            </a:endParaRPr>
          </a:p>
        </p:txBody>
      </p:sp>
      <p:sp>
        <p:nvSpPr>
          <p:cNvPr id="6" name="标题 1"/>
          <p:cNvSpPr txBox="1">
            <a:spLocks/>
          </p:cNvSpPr>
          <p:nvPr/>
        </p:nvSpPr>
        <p:spPr>
          <a:xfrm>
            <a:off x="7699248" y="1462088"/>
            <a:ext cx="667512" cy="4023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dirty="0" smtClean="0"/>
              <a:t>5%</a:t>
            </a:r>
            <a:endParaRPr lang="zh-CN" altLang="en-US" dirty="0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889" y="256032"/>
            <a:ext cx="865632" cy="859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2590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7061" y="902752"/>
            <a:ext cx="4983644" cy="5506788"/>
          </a:xfrm>
          <a:prstGeom prst="rect">
            <a:avLst/>
          </a:prstGeom>
        </p:spPr>
      </p:pic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 flipH="1">
            <a:off x="7948511" y="3656146"/>
            <a:ext cx="1252728" cy="758924"/>
          </a:xfrm>
        </p:spPr>
        <p:txBody>
          <a:bodyPr>
            <a:normAutofit/>
          </a:bodyPr>
          <a:lstStyle/>
          <a:p>
            <a:r>
              <a:rPr lang="zh-CN" altLang="en-US" sz="3600" b="1" dirty="0" smtClean="0">
                <a:solidFill>
                  <a:srgbClr val="FF0000"/>
                </a:solidFill>
              </a:rPr>
              <a:t>感受</a:t>
            </a:r>
            <a:endParaRPr lang="zh-CN" altLang="zh-CN" sz="3600" b="1" dirty="0">
              <a:solidFill>
                <a:srgbClr val="FF0000"/>
              </a:solidFill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2267712" y="1499616"/>
            <a:ext cx="3170250" cy="43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2800" dirty="0" smtClean="0"/>
              <a:t>游戏：折纸</a:t>
            </a:r>
            <a:endParaRPr lang="zh-CN" altLang="zh-CN" sz="2800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2386914" y="443538"/>
            <a:ext cx="2203704" cy="7916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3600" b="1" dirty="0" smtClean="0">
                <a:solidFill>
                  <a:srgbClr val="FF0000"/>
                </a:solidFill>
              </a:rPr>
              <a:t>有效沟通</a:t>
            </a:r>
            <a:endParaRPr lang="zh-CN" altLang="zh-CN" sz="3600" b="1" dirty="0">
              <a:solidFill>
                <a:srgbClr val="FF0000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1044952" y="2571712"/>
            <a:ext cx="5492205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zh-CN" altLang="en-US" sz="2000" dirty="0" smtClean="0"/>
              <a:t>1、问：你有什么想法？计划？怎么做？</a:t>
            </a:r>
            <a:endParaRPr lang="en-US" altLang="zh-CN" sz="2000" dirty="0" smtClean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zh-CN" sz="2000" dirty="0">
                <a:solidFill>
                  <a:srgbClr val="FF0000"/>
                </a:solidFill>
              </a:rPr>
              <a:t> </a:t>
            </a:r>
            <a:endParaRPr lang="zh-CN" altLang="en-US" sz="2000" dirty="0"/>
          </a:p>
          <a:p>
            <a:pPr>
              <a:lnSpc>
                <a:spcPct val="80000"/>
              </a:lnSpc>
            </a:pPr>
            <a:r>
              <a:rPr lang="zh-CN" altLang="en-US" sz="2000" dirty="0"/>
              <a:t>2</a:t>
            </a:r>
            <a:r>
              <a:rPr lang="zh-CN" altLang="en-US" sz="2000" dirty="0" smtClean="0"/>
              <a:t>、</a:t>
            </a:r>
            <a:r>
              <a:rPr lang="zh-CN" altLang="en-US" sz="2000" dirty="0" smtClean="0">
                <a:solidFill>
                  <a:srgbClr val="FF0000"/>
                </a:solidFill>
              </a:rPr>
              <a:t>听：</a:t>
            </a:r>
            <a:r>
              <a:rPr lang="en-US" altLang="zh-CN" sz="2000" dirty="0" smtClean="0">
                <a:solidFill>
                  <a:srgbClr val="FF0000"/>
                </a:solidFill>
              </a:rPr>
              <a:t>……</a:t>
            </a:r>
          </a:p>
          <a:p>
            <a:pPr>
              <a:lnSpc>
                <a:spcPct val="80000"/>
              </a:lnSpc>
            </a:pPr>
            <a:endParaRPr lang="zh-CN" altLang="en-US" sz="2000" dirty="0" smtClean="0"/>
          </a:p>
          <a:p>
            <a:pPr>
              <a:lnSpc>
                <a:spcPct val="80000"/>
              </a:lnSpc>
            </a:pPr>
            <a:r>
              <a:rPr lang="zh-CN" altLang="en-US" sz="2000" dirty="0" smtClean="0"/>
              <a:t>3、说：告诉</a:t>
            </a:r>
            <a:r>
              <a:rPr lang="zh-CN" altLang="en-US" sz="2000" dirty="0"/>
              <a:t>孩子“我”</a:t>
            </a:r>
            <a:r>
              <a:rPr lang="zh-CN" altLang="en-US" sz="2000" dirty="0" smtClean="0"/>
              <a:t>的悦纳、感受和担心</a:t>
            </a:r>
            <a:endParaRPr lang="zh-CN" altLang="en-US" sz="2000" dirty="0"/>
          </a:p>
          <a:p>
            <a:pPr>
              <a:lnSpc>
                <a:spcPct val="80000"/>
              </a:lnSpc>
            </a:pPr>
            <a:r>
              <a:rPr lang="zh-CN" altLang="en-US" sz="2000" dirty="0"/>
              <a:t>   </a:t>
            </a:r>
            <a:r>
              <a:rPr lang="zh-CN" altLang="en-US" sz="2000" dirty="0" smtClean="0"/>
              <a:t> </a:t>
            </a:r>
            <a:endParaRPr lang="zh-CN" altLang="en-US" sz="2000" dirty="0"/>
          </a:p>
          <a:p>
            <a:pPr>
              <a:lnSpc>
                <a:spcPct val="80000"/>
              </a:lnSpc>
            </a:pPr>
            <a:r>
              <a:rPr lang="zh-CN" altLang="en-US" sz="2000" dirty="0"/>
              <a:t>4、</a:t>
            </a:r>
            <a:r>
              <a:rPr lang="zh-CN" altLang="en-US" sz="2000" dirty="0" smtClean="0"/>
              <a:t>支持：你</a:t>
            </a:r>
            <a:r>
              <a:rPr lang="zh-CN" altLang="en-US" sz="2000" dirty="0"/>
              <a:t>觉得我能帮你做些什么</a:t>
            </a:r>
            <a:r>
              <a:rPr lang="zh-CN" altLang="en-US" sz="2000" dirty="0" smtClean="0"/>
              <a:t>？</a:t>
            </a:r>
            <a:endParaRPr lang="en-US" altLang="zh-CN" sz="2000" dirty="0" smtClean="0"/>
          </a:p>
          <a:p>
            <a:pPr>
              <a:lnSpc>
                <a:spcPct val="80000"/>
              </a:lnSpc>
            </a:pPr>
            <a:endParaRPr lang="zh-CN" altLang="en-US" sz="2000" dirty="0"/>
          </a:p>
          <a:p>
            <a:pPr>
              <a:lnSpc>
                <a:spcPct val="80000"/>
              </a:lnSpc>
            </a:pPr>
            <a:r>
              <a:rPr lang="zh-CN" altLang="en-US" sz="2000" dirty="0"/>
              <a:t>5</a:t>
            </a:r>
            <a:r>
              <a:rPr lang="zh-CN" altLang="en-US" sz="2000" dirty="0" smtClean="0"/>
              <a:t>、</a:t>
            </a:r>
            <a:r>
              <a:rPr lang="zh-CN" altLang="en-US" sz="2000" dirty="0" smtClean="0">
                <a:sym typeface="+mn-ea"/>
              </a:rPr>
              <a:t>启发      </a:t>
            </a:r>
            <a:r>
              <a:rPr lang="zh-CN" altLang="en-US" sz="2000" dirty="0">
                <a:sym typeface="+mn-ea"/>
              </a:rPr>
              <a:t>解决问题的方法</a:t>
            </a:r>
            <a:endParaRPr lang="en-US" altLang="zh-CN" sz="2000" dirty="0">
              <a:sym typeface="+mn-ea"/>
            </a:endParaRPr>
          </a:p>
          <a:p>
            <a:pPr>
              <a:lnSpc>
                <a:spcPct val="80000"/>
              </a:lnSpc>
            </a:pPr>
            <a:r>
              <a:rPr lang="en-US" altLang="zh-CN" sz="2000" dirty="0">
                <a:sym typeface="+mn-ea"/>
              </a:rPr>
              <a:t>                      </a:t>
            </a:r>
            <a:r>
              <a:rPr lang="zh-CN" altLang="en-US" sz="2000" dirty="0">
                <a:sym typeface="+mn-ea"/>
              </a:rPr>
              <a:t>提升自我意识</a:t>
            </a:r>
            <a:endParaRPr lang="zh-CN" altLang="en-US" sz="2000" dirty="0"/>
          </a:p>
          <a:p>
            <a:pPr>
              <a:lnSpc>
                <a:spcPct val="80000"/>
              </a:lnSpc>
            </a:pPr>
            <a:endParaRPr lang="en-US" altLang="zh-CN" sz="2000" dirty="0" smtClean="0"/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585" y="375653"/>
            <a:ext cx="865632" cy="859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1454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8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913888" y="986917"/>
            <a:ext cx="4977384" cy="649859"/>
          </a:xfrm>
        </p:spPr>
        <p:txBody>
          <a:bodyPr>
            <a:normAutofit/>
          </a:bodyPr>
          <a:lstStyle/>
          <a:p>
            <a:r>
              <a:rPr lang="zh-CN" altLang="en-US" sz="2800" dirty="0" smtClean="0"/>
              <a:t>游戏：双手自然交叉在一起</a:t>
            </a:r>
            <a:endParaRPr lang="zh-CN" altLang="en-US" sz="28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908048" y="2386584"/>
            <a:ext cx="8159496" cy="17556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dirty="0" smtClean="0"/>
              <a:t>1</a:t>
            </a:r>
            <a:r>
              <a:rPr lang="zh-CN" altLang="en-US" dirty="0" smtClean="0"/>
              <a:t>、改变习惯是艰难的；改变自己更是艰难的；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 smtClean="0"/>
              <a:t>2</a:t>
            </a:r>
            <a:r>
              <a:rPr lang="zh-CN" altLang="en-US" dirty="0" smtClean="0"/>
              <a:t>、正确看待孩子的成长；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 smtClean="0"/>
              <a:t>3</a:t>
            </a:r>
            <a:r>
              <a:rPr lang="zh-CN" altLang="en-US" dirty="0" smtClean="0"/>
              <a:t>、多做寻求新办法的智慧爸妈。</a:t>
            </a:r>
            <a:endParaRPr lang="en-US" altLang="zh-CN" dirty="0" smtClean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6837" y="2895440"/>
            <a:ext cx="3886200" cy="279082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247" y="223947"/>
            <a:ext cx="865632" cy="859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200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639312" y="978408"/>
            <a:ext cx="3553968" cy="730568"/>
          </a:xfrm>
        </p:spPr>
        <p:txBody>
          <a:bodyPr/>
          <a:lstStyle/>
          <a:p>
            <a:r>
              <a:rPr lang="zh-CN" altLang="en-US" dirty="0" smtClean="0"/>
              <a:t>什么是成长？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362456" y="2450591"/>
            <a:ext cx="9470136" cy="1179577"/>
          </a:xfrm>
        </p:spPr>
        <p:txBody>
          <a:bodyPr/>
          <a:lstStyle/>
          <a:p>
            <a:pPr marL="0" indent="0">
              <a:buNone/>
            </a:pPr>
            <a:r>
              <a:rPr lang="zh-CN" altLang="en-US" dirty="0" smtClean="0"/>
              <a:t>个体不断</a:t>
            </a:r>
            <a:r>
              <a:rPr lang="zh-CN" altLang="en-US" dirty="0"/>
              <a:t>变得更好、更强、更成熟的一</a:t>
            </a:r>
            <a:r>
              <a:rPr lang="zh-CN" altLang="en-US" dirty="0" smtClean="0"/>
              <a:t>个</a:t>
            </a:r>
            <a:r>
              <a:rPr lang="zh-CN" altLang="en-US" dirty="0" smtClean="0">
                <a:solidFill>
                  <a:srgbClr val="FF0000"/>
                </a:solidFill>
              </a:rPr>
              <a:t>变化过程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 smtClean="0"/>
              <a:t>变化过程：体会感受各种生活经历的过程，酸甜苦辣咸</a:t>
            </a:r>
            <a:r>
              <a:rPr lang="en-US" altLang="zh-CN" dirty="0" smtClean="0"/>
              <a:t>……</a:t>
            </a:r>
            <a:endParaRPr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163" y="256032"/>
            <a:ext cx="865632" cy="859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0767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3444240" y="795528"/>
            <a:ext cx="6148778" cy="630936"/>
          </a:xfrm>
        </p:spPr>
        <p:txBody>
          <a:bodyPr>
            <a:normAutofit/>
          </a:bodyPr>
          <a:lstStyle/>
          <a:p>
            <a:r>
              <a:rPr lang="zh-CN" altLang="en-US" sz="3600" dirty="0" smtClean="0"/>
              <a:t>兴趣         内动力          行为</a:t>
            </a:r>
            <a:endParaRPr lang="zh-CN" altLang="en-US" sz="36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2229050" y="2183972"/>
            <a:ext cx="7363968" cy="1426464"/>
          </a:xfrm>
        </p:spPr>
        <p:txBody>
          <a:bodyPr/>
          <a:lstStyle/>
          <a:p>
            <a:pPr algn="l"/>
            <a:r>
              <a:rPr lang="zh-CN" altLang="en-US" dirty="0"/>
              <a:t>学习英语</a:t>
            </a:r>
            <a:r>
              <a:rPr lang="zh-CN" altLang="en-US" dirty="0" smtClean="0"/>
              <a:t>的内动力做</a:t>
            </a:r>
            <a:r>
              <a:rPr lang="zh-CN" altLang="en-US" dirty="0"/>
              <a:t>一名</a:t>
            </a:r>
            <a:r>
              <a:rPr lang="zh-CN" altLang="en-US" dirty="0" smtClean="0"/>
              <a:t>编辑、职业遛狗人；</a:t>
            </a:r>
            <a:endParaRPr lang="en-US" altLang="zh-CN" dirty="0" smtClean="0"/>
          </a:p>
          <a:p>
            <a:pPr algn="l"/>
            <a:r>
              <a:rPr lang="zh-CN" altLang="en-US" dirty="0"/>
              <a:t>做</a:t>
            </a:r>
            <a:r>
              <a:rPr lang="zh-CN" altLang="en-US" dirty="0" smtClean="0"/>
              <a:t>烘焙的内动力是做一名面包师；</a:t>
            </a:r>
            <a:endParaRPr lang="en-US" altLang="zh-CN" dirty="0"/>
          </a:p>
          <a:p>
            <a:pPr algn="l"/>
            <a:r>
              <a:rPr lang="zh-CN" altLang="en-US" dirty="0" smtClean="0"/>
              <a:t>高考冲刺的内动力做一名飞行员；</a:t>
            </a:r>
            <a:endParaRPr lang="en-US" altLang="zh-CN" dirty="0" smtClean="0"/>
          </a:p>
          <a:p>
            <a:pPr algn="l"/>
            <a:endParaRPr lang="en-US" altLang="zh-CN" dirty="0" smtClean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4358" y="2650236"/>
            <a:ext cx="4525879" cy="391668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036" y="251460"/>
            <a:ext cx="865632" cy="859536"/>
          </a:xfrm>
          <a:prstGeom prst="rect">
            <a:avLst/>
          </a:prstGeom>
        </p:spPr>
      </p:pic>
      <p:sp>
        <p:nvSpPr>
          <p:cNvPr id="4" name="右箭头 3"/>
          <p:cNvSpPr/>
          <p:nvPr/>
        </p:nvSpPr>
        <p:spPr>
          <a:xfrm>
            <a:off x="4986207" y="1004677"/>
            <a:ext cx="633985" cy="2126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右箭头 6"/>
          <p:cNvSpPr/>
          <p:nvPr/>
        </p:nvSpPr>
        <p:spPr>
          <a:xfrm>
            <a:off x="7358516" y="1004677"/>
            <a:ext cx="633985" cy="2126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74780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27201" y="1354493"/>
            <a:ext cx="8297839" cy="93503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zh-CN" altLang="en-US" sz="3600" b="1" dirty="0" smtClean="0">
                <a:solidFill>
                  <a:srgbClr val="0D0D0D"/>
                </a:solidFill>
              </a:rPr>
              <a:t>未来三十年，孩子将面临什么样的职业世界？</a:t>
            </a:r>
            <a:endParaRPr lang="zh-CN" altLang="zh-CN" sz="3600" b="1" dirty="0">
              <a:solidFill>
                <a:srgbClr val="0D0D0D"/>
              </a:solidFill>
            </a:endParaRPr>
          </a:p>
        </p:txBody>
      </p:sp>
      <p:sp>
        <p:nvSpPr>
          <p:cNvPr id="5123" name="Rectangle 3"/>
          <p:cNvSpPr txBox="1">
            <a:spLocks noChangeArrowheads="1"/>
          </p:cNvSpPr>
          <p:nvPr/>
        </p:nvSpPr>
        <p:spPr bwMode="auto">
          <a:xfrm>
            <a:off x="1727200" y="2893325"/>
            <a:ext cx="8489951" cy="3083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Clr>
                <a:schemeClr val="folHlink"/>
              </a:buClr>
              <a:buSzPct val="60000"/>
              <a:buFontTx/>
              <a:buNone/>
            </a:pPr>
            <a:r>
              <a:rPr lang="en-US" altLang="zh-CN" sz="2400" dirty="0" smtClean="0">
                <a:latin typeface="Tahoma" panose="020B0604030504040204" pitchFamily="34" charset="0"/>
              </a:rPr>
              <a:t>    2040</a:t>
            </a:r>
            <a:r>
              <a:rPr lang="zh-CN" altLang="en-US" sz="2400" dirty="0" smtClean="0">
                <a:latin typeface="Tahoma" panose="020B0604030504040204" pitchFamily="34" charset="0"/>
              </a:rPr>
              <a:t>年，是一个高度关联、无孔不入的智能世界。职业环境将从信息时代转向概念时代。</a:t>
            </a:r>
            <a:r>
              <a:rPr lang="en-US" altLang="zh-CN" sz="2400" dirty="0" smtClean="0">
                <a:latin typeface="Tahoma" panose="020B0604030504040204" pitchFamily="34" charset="0"/>
              </a:rPr>
              <a:t> </a:t>
            </a:r>
          </a:p>
          <a:p>
            <a:pPr>
              <a:buClr>
                <a:schemeClr val="folHlink"/>
              </a:buClr>
              <a:buSzPct val="60000"/>
              <a:buNone/>
            </a:pPr>
            <a:r>
              <a:rPr lang="zh-CN" altLang="en-US" sz="2400" dirty="0" smtClean="0">
                <a:latin typeface="Tahoma" panose="020B0604030504040204" pitchFamily="34" charset="0"/>
              </a:rPr>
              <a:t>    理念减退、概念增加、专业、行业、职业都迅速变化，真正追求幸福、而不是成功的的年代。是一个以幸福与自我实现为核心的生涯年代。</a:t>
            </a:r>
            <a:endParaRPr lang="en-US" altLang="zh-CN" sz="2400" dirty="0" smtClean="0">
              <a:latin typeface="Tahoma" panose="020B0604030504040204" pitchFamily="34" charset="0"/>
            </a:endParaRPr>
          </a:p>
          <a:p>
            <a:pPr>
              <a:buClr>
                <a:schemeClr val="folHlink"/>
              </a:buClr>
              <a:buSzPct val="60000"/>
              <a:buNone/>
            </a:pPr>
            <a:endParaRPr lang="en-US" altLang="zh-CN" sz="2400" dirty="0">
              <a:latin typeface="Tahoma" panose="020B0604030504040204" pitchFamily="34" charset="0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184" y="264053"/>
            <a:ext cx="865632" cy="859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558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53455" y="552047"/>
            <a:ext cx="8297839" cy="935038"/>
          </a:xfrm>
        </p:spPr>
        <p:txBody>
          <a:bodyPr>
            <a:normAutofit/>
          </a:bodyPr>
          <a:lstStyle/>
          <a:p>
            <a:pPr eaLnBrk="1" hangingPunct="1"/>
            <a:r>
              <a:rPr lang="zh-CN" altLang="en-US" sz="3600" b="1" dirty="0" smtClean="0">
                <a:solidFill>
                  <a:srgbClr val="0D0D0D"/>
                </a:solidFill>
              </a:rPr>
              <a:t>面对未来，孩子需要什么样的教育？</a:t>
            </a:r>
            <a:endParaRPr lang="zh-CN" altLang="zh-CN" sz="3600" b="1" dirty="0">
              <a:solidFill>
                <a:srgbClr val="0D0D0D"/>
              </a:solidFill>
            </a:endParaRPr>
          </a:p>
        </p:txBody>
      </p:sp>
      <p:sp>
        <p:nvSpPr>
          <p:cNvPr id="5123" name="Rectangle 3"/>
          <p:cNvSpPr txBox="1">
            <a:spLocks noChangeArrowheads="1"/>
          </p:cNvSpPr>
          <p:nvPr/>
        </p:nvSpPr>
        <p:spPr bwMode="auto">
          <a:xfrm>
            <a:off x="779784" y="3206964"/>
            <a:ext cx="4320618" cy="2893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Clr>
                <a:schemeClr val="folHlink"/>
              </a:buClr>
              <a:buSzPct val="60000"/>
              <a:buFontTx/>
              <a:buNone/>
            </a:pPr>
            <a:r>
              <a:rPr lang="zh-CN" altLang="en-US" sz="2400" dirty="0" smtClean="0">
                <a:latin typeface="Tahoma" panose="020B0604030504040204" pitchFamily="34" charset="0"/>
              </a:rPr>
              <a:t>一、从理性</a:t>
            </a:r>
            <a:r>
              <a:rPr lang="zh-CN" altLang="en-US" sz="2400" dirty="0" smtClean="0">
                <a:solidFill>
                  <a:srgbClr val="FF0000"/>
                </a:solidFill>
                <a:latin typeface="Tahoma" panose="020B0604030504040204" pitchFamily="34" charset="0"/>
              </a:rPr>
              <a:t>到感性                                  </a:t>
            </a:r>
            <a:endParaRPr lang="en-US" altLang="zh-CN" sz="2400" dirty="0" smtClean="0">
              <a:solidFill>
                <a:srgbClr val="FF0000"/>
              </a:solidFill>
              <a:latin typeface="Tahoma" panose="020B0604030504040204" pitchFamily="34" charset="0"/>
            </a:endParaRPr>
          </a:p>
          <a:p>
            <a:pPr eaLnBrk="1" hangingPunct="1">
              <a:buClr>
                <a:schemeClr val="folHlink"/>
              </a:buClr>
              <a:buSzPct val="60000"/>
              <a:buFontTx/>
              <a:buNone/>
            </a:pPr>
            <a:r>
              <a:rPr lang="zh-CN" altLang="en-US" sz="2400" dirty="0" smtClean="0">
                <a:latin typeface="Tahoma" panose="020B0604030504040204" pitchFamily="34" charset="0"/>
              </a:rPr>
              <a:t>著名未来学家丹尼尔</a:t>
            </a:r>
            <a:r>
              <a:rPr lang="en-US" altLang="zh-CN" sz="2400" dirty="0" smtClean="0">
                <a:latin typeface="Tahoma" panose="020B0604030504040204" pitchFamily="34" charset="0"/>
              </a:rPr>
              <a:t>·</a:t>
            </a:r>
            <a:r>
              <a:rPr lang="zh-CN" altLang="en-US" sz="2400" dirty="0" smtClean="0">
                <a:latin typeface="Tahoma" panose="020B0604030504040204" pitchFamily="34" charset="0"/>
              </a:rPr>
              <a:t>平克：</a:t>
            </a:r>
            <a:endParaRPr lang="en-US" altLang="zh-CN" sz="2400" dirty="0" smtClean="0">
              <a:latin typeface="Tahoma" panose="020B0604030504040204" pitchFamily="34" charset="0"/>
            </a:endParaRPr>
          </a:p>
          <a:p>
            <a:pPr eaLnBrk="1" hangingPunct="1">
              <a:buClr>
                <a:schemeClr val="folHlink"/>
              </a:buClr>
              <a:buSzPct val="60000"/>
              <a:buFontTx/>
              <a:buNone/>
            </a:pPr>
            <a:r>
              <a:rPr lang="en-US" altLang="zh-CN" sz="1800" b="1" dirty="0" smtClean="0">
                <a:latin typeface="Tahoma" panose="020B0604030504040204" pitchFamily="34" charset="0"/>
              </a:rPr>
              <a:t>1</a:t>
            </a:r>
            <a:r>
              <a:rPr lang="zh-CN" altLang="en-US" sz="1800" b="1" dirty="0" smtClean="0">
                <a:latin typeface="Tahoma" panose="020B0604030504040204" pitchFamily="34" charset="0"/>
              </a:rPr>
              <a:t>、设计感；</a:t>
            </a:r>
            <a:endParaRPr lang="en-US" altLang="zh-CN" sz="1800" b="1" dirty="0" smtClean="0">
              <a:latin typeface="Tahoma" panose="020B0604030504040204" pitchFamily="34" charset="0"/>
            </a:endParaRPr>
          </a:p>
          <a:p>
            <a:pPr eaLnBrk="1" hangingPunct="1">
              <a:buClr>
                <a:schemeClr val="folHlink"/>
              </a:buClr>
              <a:buSzPct val="60000"/>
              <a:buFontTx/>
              <a:buNone/>
            </a:pPr>
            <a:r>
              <a:rPr lang="en-US" altLang="zh-CN" sz="1800" b="1" dirty="0" smtClean="0">
                <a:latin typeface="Tahoma" panose="020B0604030504040204" pitchFamily="34" charset="0"/>
              </a:rPr>
              <a:t>2</a:t>
            </a:r>
            <a:r>
              <a:rPr lang="zh-CN" altLang="en-US" sz="1800" b="1" dirty="0" smtClean="0">
                <a:latin typeface="Tahoma" panose="020B0604030504040204" pitchFamily="34" charset="0"/>
              </a:rPr>
              <a:t>、讲故事的能力；</a:t>
            </a:r>
            <a:endParaRPr lang="en-US" altLang="zh-CN" sz="1800" b="1" dirty="0" smtClean="0">
              <a:latin typeface="Tahoma" panose="020B0604030504040204" pitchFamily="34" charset="0"/>
            </a:endParaRPr>
          </a:p>
          <a:p>
            <a:pPr eaLnBrk="1" hangingPunct="1">
              <a:buClr>
                <a:schemeClr val="folHlink"/>
              </a:buClr>
              <a:buSzPct val="60000"/>
              <a:buFontTx/>
              <a:buNone/>
            </a:pPr>
            <a:r>
              <a:rPr lang="en-US" altLang="zh-CN" sz="1800" b="1" dirty="0" smtClean="0">
                <a:latin typeface="Tahoma" panose="020B0604030504040204" pitchFamily="34" charset="0"/>
              </a:rPr>
              <a:t>3</a:t>
            </a:r>
            <a:r>
              <a:rPr lang="zh-CN" altLang="en-US" sz="1800" b="1" dirty="0" smtClean="0">
                <a:latin typeface="Tahoma" panose="020B0604030504040204" pitchFamily="34" charset="0"/>
              </a:rPr>
              <a:t>、整合事物的能力；</a:t>
            </a:r>
            <a:endParaRPr lang="en-US" altLang="zh-CN" sz="1800" b="1" dirty="0" smtClean="0">
              <a:latin typeface="Tahoma" panose="020B0604030504040204" pitchFamily="34" charset="0"/>
            </a:endParaRPr>
          </a:p>
          <a:p>
            <a:pPr eaLnBrk="1" hangingPunct="1">
              <a:buClr>
                <a:schemeClr val="folHlink"/>
              </a:buClr>
              <a:buSzPct val="60000"/>
              <a:buFontTx/>
              <a:buNone/>
            </a:pPr>
            <a:r>
              <a:rPr lang="en-US" altLang="zh-CN" sz="1800" b="1" dirty="0" smtClean="0">
                <a:latin typeface="Tahoma" panose="020B0604030504040204" pitchFamily="34" charset="0"/>
              </a:rPr>
              <a:t>4</a:t>
            </a:r>
            <a:r>
              <a:rPr lang="zh-CN" altLang="en-US" sz="1800" b="1" dirty="0" smtClean="0">
                <a:latin typeface="Tahoma" panose="020B0604030504040204" pitchFamily="34" charset="0"/>
              </a:rPr>
              <a:t>、共情的能力；</a:t>
            </a:r>
            <a:endParaRPr lang="en-US" altLang="zh-CN" sz="1800" b="1" dirty="0" smtClean="0">
              <a:latin typeface="Tahoma" panose="020B0604030504040204" pitchFamily="34" charset="0"/>
            </a:endParaRPr>
          </a:p>
          <a:p>
            <a:pPr eaLnBrk="1" hangingPunct="1">
              <a:buClr>
                <a:schemeClr val="folHlink"/>
              </a:buClr>
              <a:buSzPct val="60000"/>
              <a:buFontTx/>
              <a:buNone/>
            </a:pPr>
            <a:r>
              <a:rPr lang="en-US" altLang="zh-CN" sz="1800" b="1" dirty="0" smtClean="0">
                <a:latin typeface="Tahoma" panose="020B0604030504040204" pitchFamily="34" charset="0"/>
              </a:rPr>
              <a:t>5</a:t>
            </a:r>
            <a:r>
              <a:rPr lang="zh-CN" altLang="en-US" sz="1800" b="1" dirty="0" smtClean="0">
                <a:latin typeface="Tahoma" panose="020B0604030504040204" pitchFamily="34" charset="0"/>
              </a:rPr>
              <a:t>、会玩的能力；</a:t>
            </a:r>
            <a:endParaRPr lang="en-US" altLang="zh-CN" sz="1800" b="1" dirty="0" smtClean="0">
              <a:latin typeface="Tahoma" panose="020B0604030504040204" pitchFamily="34" charset="0"/>
            </a:endParaRPr>
          </a:p>
          <a:p>
            <a:pPr eaLnBrk="1" hangingPunct="1">
              <a:buClr>
                <a:schemeClr val="folHlink"/>
              </a:buClr>
              <a:buSzPct val="60000"/>
              <a:buFontTx/>
              <a:buNone/>
            </a:pPr>
            <a:r>
              <a:rPr lang="en-US" altLang="zh-CN" sz="1800" b="1" dirty="0" smtClean="0">
                <a:latin typeface="Tahoma" panose="020B0604030504040204" pitchFamily="34" charset="0"/>
              </a:rPr>
              <a:t>6</a:t>
            </a:r>
            <a:r>
              <a:rPr lang="zh-CN" altLang="en-US" sz="1800" b="1" dirty="0" smtClean="0">
                <a:latin typeface="Tahoma" panose="020B0604030504040204" pitchFamily="34" charset="0"/>
              </a:rPr>
              <a:t>、存在的意义感。</a:t>
            </a:r>
            <a:endParaRPr lang="en-US" altLang="zh-CN" sz="1800" b="1" dirty="0">
              <a:latin typeface="Tahoma" panose="020B0604030504040204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5100401" y="2933747"/>
            <a:ext cx="2850108" cy="17198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Clr>
                <a:schemeClr val="folHlink"/>
              </a:buClr>
              <a:buSzPct val="60000"/>
              <a:buFontTx/>
              <a:buNone/>
            </a:pPr>
            <a:r>
              <a:rPr lang="zh-CN" altLang="en-US" sz="2400" dirty="0">
                <a:latin typeface="Tahoma" panose="020B0604030504040204" pitchFamily="34" charset="0"/>
              </a:rPr>
              <a:t>二</a:t>
            </a:r>
            <a:r>
              <a:rPr lang="zh-CN" altLang="en-US" sz="2400" dirty="0" smtClean="0">
                <a:latin typeface="Tahoma" panose="020B0604030504040204" pitchFamily="34" charset="0"/>
              </a:rPr>
              <a:t>、从规划</a:t>
            </a:r>
            <a:r>
              <a:rPr lang="zh-CN" altLang="en-US" sz="2400" dirty="0" smtClean="0">
                <a:solidFill>
                  <a:srgbClr val="FF0000"/>
                </a:solidFill>
                <a:latin typeface="Tahoma" panose="020B0604030504040204" pitchFamily="34" charset="0"/>
              </a:rPr>
              <a:t>到创造</a:t>
            </a:r>
            <a:endParaRPr lang="en-US" altLang="zh-CN" sz="2400" dirty="0" smtClean="0">
              <a:solidFill>
                <a:srgbClr val="FF0000"/>
              </a:solidFill>
              <a:latin typeface="Tahoma" panose="020B0604030504040204" pitchFamily="34" charset="0"/>
            </a:endParaRPr>
          </a:p>
          <a:p>
            <a:pPr eaLnBrk="1" hangingPunct="1">
              <a:buClr>
                <a:schemeClr val="folHlink"/>
              </a:buClr>
              <a:buSzPct val="60000"/>
              <a:buFontTx/>
              <a:buNone/>
            </a:pPr>
            <a:r>
              <a:rPr lang="zh-CN" altLang="en-US" sz="2400" dirty="0" smtClean="0">
                <a:latin typeface="Tahoma" panose="020B0604030504040204" pitchFamily="34" charset="0"/>
              </a:rPr>
              <a:t>   </a:t>
            </a:r>
            <a:r>
              <a:rPr lang="zh-CN" altLang="en-US" sz="2400" dirty="0" smtClean="0">
                <a:solidFill>
                  <a:srgbClr val="FF0000"/>
                </a:solidFill>
                <a:latin typeface="Tahoma" panose="020B0604030504040204" pitchFamily="34" charset="0"/>
              </a:rPr>
              <a:t> 代替</a:t>
            </a:r>
            <a:r>
              <a:rPr lang="zh-CN" altLang="en-US" sz="2400" dirty="0" smtClean="0">
                <a:latin typeface="Tahoma" panose="020B0604030504040204" pitchFamily="34" charset="0"/>
              </a:rPr>
              <a:t>孩子做决定，是对孩子最大的</a:t>
            </a:r>
            <a:r>
              <a:rPr lang="zh-CN" altLang="en-US" sz="2400" dirty="0" smtClean="0">
                <a:solidFill>
                  <a:srgbClr val="FF0000"/>
                </a:solidFill>
                <a:latin typeface="Tahoma" panose="020B0604030504040204" pitchFamily="34" charset="0"/>
              </a:rPr>
              <a:t>伤害</a:t>
            </a:r>
            <a:r>
              <a:rPr lang="zh-CN" altLang="en-US" sz="2400" dirty="0" smtClean="0">
                <a:latin typeface="Tahoma" panose="020B0604030504040204" pitchFamily="34" charset="0"/>
              </a:rPr>
              <a:t>！（新加坡）                                 </a:t>
            </a:r>
            <a:endParaRPr lang="en-US" altLang="zh-CN" sz="2400" dirty="0" smtClean="0">
              <a:latin typeface="Tahoma" panose="020B0604030504040204" pitchFamily="34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8270543" y="1903602"/>
            <a:ext cx="2879679" cy="887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Clr>
                <a:schemeClr val="folHlink"/>
              </a:buClr>
              <a:buSzPct val="60000"/>
              <a:buFontTx/>
              <a:buNone/>
            </a:pPr>
            <a:r>
              <a:rPr lang="zh-CN" altLang="en-US" sz="2400" dirty="0" smtClean="0">
                <a:latin typeface="Tahoma" panose="020B0604030504040204" pitchFamily="34" charset="0"/>
              </a:rPr>
              <a:t>三、让孩子拥有</a:t>
            </a:r>
            <a:r>
              <a:rPr lang="zh-CN" altLang="en-US" sz="2400" dirty="0" smtClean="0">
                <a:solidFill>
                  <a:srgbClr val="FF0000"/>
                </a:solidFill>
                <a:latin typeface="Tahoma" panose="020B0604030504040204" pitchFamily="34" charset="0"/>
              </a:rPr>
              <a:t>感受幸福的能力</a:t>
            </a:r>
            <a:endParaRPr lang="en-US" altLang="zh-CN" sz="2400" dirty="0" smtClean="0">
              <a:solidFill>
                <a:srgbClr val="FF0000"/>
              </a:solidFill>
              <a:latin typeface="Tahoma" panose="020B0604030504040204" pitchFamily="34" charset="0"/>
            </a:endParaRPr>
          </a:p>
          <a:p>
            <a:pPr eaLnBrk="1" hangingPunct="1">
              <a:buClr>
                <a:schemeClr val="folHlink"/>
              </a:buClr>
              <a:buSzPct val="60000"/>
              <a:buFontTx/>
              <a:buNone/>
            </a:pPr>
            <a:r>
              <a:rPr lang="zh-CN" altLang="en-US" sz="2400" dirty="0" smtClean="0">
                <a:latin typeface="Tahoma" panose="020B0604030504040204" pitchFamily="34" charset="0"/>
              </a:rPr>
              <a:t>    </a:t>
            </a:r>
            <a:endParaRPr lang="en-US" altLang="zh-CN" sz="2400" dirty="0" smtClean="0">
              <a:latin typeface="Tahoma" panose="020B0604030504040204" pitchFamily="34" charset="0"/>
            </a:endParaRPr>
          </a:p>
        </p:txBody>
      </p:sp>
      <p:cxnSp>
        <p:nvCxnSpPr>
          <p:cNvPr id="3" name="肘形连接符 2"/>
          <p:cNvCxnSpPr/>
          <p:nvPr/>
        </p:nvCxnSpPr>
        <p:spPr>
          <a:xfrm flipV="1">
            <a:off x="779783" y="4653627"/>
            <a:ext cx="7354283" cy="1556104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肘形连接符 12"/>
          <p:cNvCxnSpPr/>
          <p:nvPr/>
        </p:nvCxnSpPr>
        <p:spPr>
          <a:xfrm rot="10800000" flipV="1">
            <a:off x="6156966" y="2790447"/>
            <a:ext cx="4830338" cy="1862920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箭头连接符 21"/>
          <p:cNvCxnSpPr/>
          <p:nvPr/>
        </p:nvCxnSpPr>
        <p:spPr>
          <a:xfrm flipV="1">
            <a:off x="10973656" y="1684977"/>
            <a:ext cx="13648" cy="11057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图片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416" y="360306"/>
            <a:ext cx="865632" cy="859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4569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3" grpId="0"/>
      <p:bldP spid="5" grpId="0"/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56346" y="1354493"/>
            <a:ext cx="7868694" cy="93503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zh-CN" altLang="en-US" sz="3600" b="1" dirty="0" smtClean="0">
                <a:solidFill>
                  <a:srgbClr val="0D0D0D"/>
                </a:solidFill>
              </a:rPr>
              <a:t>面对未来需求，孩子</a:t>
            </a:r>
            <a:r>
              <a:rPr lang="zh-CN" altLang="en-US" sz="3600" b="1" dirty="0" smtClean="0">
                <a:solidFill>
                  <a:srgbClr val="FF0000"/>
                </a:solidFill>
              </a:rPr>
              <a:t>将选择</a:t>
            </a:r>
            <a:r>
              <a:rPr lang="zh-CN" altLang="en-US" sz="3600" b="1" dirty="0" smtClean="0">
                <a:solidFill>
                  <a:srgbClr val="0D0D0D"/>
                </a:solidFill>
              </a:rPr>
              <a:t>什么样的教育？</a:t>
            </a:r>
            <a:endParaRPr lang="zh-CN" altLang="zh-CN" sz="3600" b="1" dirty="0">
              <a:solidFill>
                <a:srgbClr val="0D0D0D"/>
              </a:solidFill>
            </a:endParaRPr>
          </a:p>
        </p:txBody>
      </p:sp>
      <p:sp>
        <p:nvSpPr>
          <p:cNvPr id="5123" name="Rectangle 3"/>
          <p:cNvSpPr txBox="1">
            <a:spLocks noChangeArrowheads="1"/>
          </p:cNvSpPr>
          <p:nvPr/>
        </p:nvSpPr>
        <p:spPr bwMode="auto">
          <a:xfrm>
            <a:off x="1910687" y="2729552"/>
            <a:ext cx="8306463" cy="3247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Clr>
                <a:schemeClr val="folHlink"/>
              </a:buClr>
              <a:buSzPct val="60000"/>
              <a:buFontTx/>
              <a:buNone/>
            </a:pPr>
            <a:r>
              <a:rPr lang="en-US" altLang="zh-CN" sz="2400" dirty="0" smtClean="0">
                <a:latin typeface="Tahoma" panose="020B0604030504040204" pitchFamily="34" charset="0"/>
              </a:rPr>
              <a:t>    </a:t>
            </a:r>
            <a:r>
              <a:rPr lang="zh-CN" altLang="en-US" sz="2400" dirty="0" smtClean="0">
                <a:latin typeface="Tahoma" panose="020B0604030504040204" pitchFamily="34" charset="0"/>
              </a:rPr>
              <a:t>什么是教育？</a:t>
            </a:r>
            <a:r>
              <a:rPr lang="en-US" altLang="zh-CN" sz="2400" dirty="0" smtClean="0">
                <a:latin typeface="Tahoma" panose="020B0604030504040204" pitchFamily="34" charset="0"/>
              </a:rPr>
              <a:t>Education</a:t>
            </a:r>
          </a:p>
          <a:p>
            <a:pPr eaLnBrk="1" hangingPunct="1">
              <a:buClr>
                <a:schemeClr val="folHlink"/>
              </a:buClr>
              <a:buSzPct val="60000"/>
              <a:buFontTx/>
              <a:buNone/>
            </a:pPr>
            <a:r>
              <a:rPr lang="en-US" altLang="zh-CN" sz="2400" dirty="0" smtClean="0">
                <a:latin typeface="Tahoma" panose="020B0604030504040204" pitchFamily="34" charset="0"/>
              </a:rPr>
              <a:t>    E</a:t>
            </a:r>
            <a:r>
              <a:rPr lang="zh-CN" altLang="en-US" sz="2400" dirty="0" smtClean="0">
                <a:latin typeface="Tahoma" panose="020B0604030504040204" pitchFamily="34" charset="0"/>
              </a:rPr>
              <a:t>：向外的意思；</a:t>
            </a:r>
            <a:r>
              <a:rPr lang="en-US" altLang="zh-CN" sz="2400" dirty="0" err="1" smtClean="0">
                <a:latin typeface="Tahoma" panose="020B0604030504040204" pitchFamily="34" charset="0"/>
              </a:rPr>
              <a:t>duca</a:t>
            </a:r>
            <a:r>
              <a:rPr lang="zh-CN" altLang="en-US" sz="2400" dirty="0" smtClean="0">
                <a:latin typeface="Tahoma" panose="020B0604030504040204" pitchFamily="34" charset="0"/>
              </a:rPr>
              <a:t>：引导；</a:t>
            </a:r>
            <a:r>
              <a:rPr lang="en-US" altLang="zh-CN" sz="2400" dirty="0" err="1" smtClean="0">
                <a:latin typeface="Tahoma" panose="020B0604030504040204" pitchFamily="34" charset="0"/>
              </a:rPr>
              <a:t>tion</a:t>
            </a:r>
            <a:r>
              <a:rPr lang="zh-CN" altLang="en-US" sz="2400" dirty="0" smtClean="0">
                <a:latin typeface="Tahoma" panose="020B0604030504040204" pitchFamily="34" charset="0"/>
              </a:rPr>
              <a:t>：是名词，引导出来。</a:t>
            </a:r>
            <a:endParaRPr lang="en-US" altLang="zh-CN" sz="2400" dirty="0" smtClean="0">
              <a:latin typeface="Tahoma" panose="020B0604030504040204" pitchFamily="34" charset="0"/>
            </a:endParaRPr>
          </a:p>
          <a:p>
            <a:pPr eaLnBrk="1" hangingPunct="1">
              <a:buClr>
                <a:schemeClr val="folHlink"/>
              </a:buClr>
              <a:buSzPct val="60000"/>
              <a:buFontTx/>
              <a:buNone/>
            </a:pPr>
            <a:endParaRPr lang="en-US" altLang="zh-CN" sz="2400" dirty="0" smtClean="0">
              <a:latin typeface="Tahoma" panose="020B0604030504040204" pitchFamily="34" charset="0"/>
            </a:endParaRPr>
          </a:p>
          <a:p>
            <a:pPr eaLnBrk="1" hangingPunct="1">
              <a:buClr>
                <a:schemeClr val="folHlink"/>
              </a:buClr>
              <a:buSzPct val="60000"/>
              <a:buFontTx/>
              <a:buNone/>
            </a:pPr>
            <a:r>
              <a:rPr lang="zh-CN" altLang="en-US" sz="2400" dirty="0" smtClean="0">
                <a:latin typeface="Tahoma" panose="020B0604030504040204" pitchFamily="34" charset="0"/>
              </a:rPr>
              <a:t>    教育就是把一个人的</a:t>
            </a:r>
            <a:r>
              <a:rPr lang="zh-CN" altLang="en-US" sz="2400" dirty="0" smtClean="0">
                <a:solidFill>
                  <a:srgbClr val="FF0000"/>
                </a:solidFill>
                <a:latin typeface="Tahoma" panose="020B0604030504040204" pitchFamily="34" charset="0"/>
              </a:rPr>
              <a:t>内心</a:t>
            </a:r>
            <a:r>
              <a:rPr lang="zh-CN" altLang="en-US" sz="2400" dirty="0" smtClean="0">
                <a:latin typeface="Tahoma" panose="020B0604030504040204" pitchFamily="34" charset="0"/>
              </a:rPr>
              <a:t>真正</a:t>
            </a:r>
            <a:r>
              <a:rPr lang="zh-CN" altLang="en-US" sz="2400" dirty="0" smtClean="0">
                <a:solidFill>
                  <a:srgbClr val="FF0000"/>
                </a:solidFill>
                <a:latin typeface="Tahoma" panose="020B0604030504040204" pitchFamily="34" charset="0"/>
              </a:rPr>
              <a:t>引导</a:t>
            </a:r>
            <a:r>
              <a:rPr lang="zh-CN" altLang="en-US" sz="2400" dirty="0" smtClean="0">
                <a:latin typeface="Tahoma" panose="020B0604030504040204" pitchFamily="34" charset="0"/>
              </a:rPr>
              <a:t>出来</a:t>
            </a:r>
            <a:endParaRPr lang="en-US" altLang="zh-CN" sz="2400" dirty="0" smtClean="0">
              <a:latin typeface="Tahoma" panose="020B0604030504040204" pitchFamily="34" charset="0"/>
            </a:endParaRPr>
          </a:p>
          <a:p>
            <a:pPr eaLnBrk="1" hangingPunct="1">
              <a:buClr>
                <a:schemeClr val="folHlink"/>
              </a:buClr>
              <a:buSzPct val="60000"/>
              <a:buFontTx/>
              <a:buNone/>
            </a:pPr>
            <a:r>
              <a:rPr lang="en-US" altLang="zh-CN" sz="2400" dirty="0">
                <a:latin typeface="Tahoma" panose="020B0604030504040204" pitchFamily="34" charset="0"/>
              </a:rPr>
              <a:t> </a:t>
            </a:r>
            <a:r>
              <a:rPr lang="en-US" altLang="zh-CN" sz="2400" dirty="0" smtClean="0">
                <a:latin typeface="Tahoma" panose="020B0604030504040204" pitchFamily="34" charset="0"/>
              </a:rPr>
              <a:t>                         </a:t>
            </a:r>
            <a:r>
              <a:rPr lang="zh-CN" altLang="en-US" sz="2400" dirty="0" smtClean="0">
                <a:latin typeface="Tahoma" panose="020B0604030504040204" pitchFamily="34" charset="0"/>
              </a:rPr>
              <a:t>帮助他长成</a:t>
            </a:r>
            <a:r>
              <a:rPr lang="zh-CN" altLang="en-US" sz="2400" dirty="0" smtClean="0">
                <a:solidFill>
                  <a:srgbClr val="FF0000"/>
                </a:solidFill>
                <a:latin typeface="Tahoma" panose="020B0604030504040204" pitchFamily="34" charset="0"/>
              </a:rPr>
              <a:t>自己的 样子</a:t>
            </a:r>
            <a:r>
              <a:rPr lang="zh-CN" altLang="en-US" sz="2400" dirty="0" smtClean="0">
                <a:latin typeface="Tahoma" panose="020B0604030504040204" pitchFamily="34" charset="0"/>
              </a:rPr>
              <a:t>。</a:t>
            </a:r>
            <a:endParaRPr lang="en-US" altLang="zh-CN" sz="2400" dirty="0">
              <a:latin typeface="Tahoma" panose="020B0604030504040204" pitchFamily="34" charset="0"/>
            </a:endParaRPr>
          </a:p>
          <a:p>
            <a:pPr eaLnBrk="1" hangingPunct="1">
              <a:buClr>
                <a:schemeClr val="folHlink"/>
              </a:buClr>
              <a:buSzPct val="60000"/>
              <a:buFontTx/>
              <a:buNone/>
            </a:pPr>
            <a:endParaRPr lang="en-US" altLang="zh-CN" sz="2400" dirty="0" smtClean="0">
              <a:latin typeface="Tahoma" panose="020B0604030504040204" pitchFamily="34" charset="0"/>
            </a:endParaRPr>
          </a:p>
          <a:p>
            <a:pPr algn="ctr" eaLnBrk="1" hangingPunct="1">
              <a:buClr>
                <a:schemeClr val="folHlink"/>
              </a:buClr>
              <a:buSzPct val="60000"/>
              <a:buFontTx/>
              <a:buNone/>
            </a:pPr>
            <a:r>
              <a:rPr lang="en-US" altLang="zh-CN" sz="2400" dirty="0">
                <a:latin typeface="Tahoma" panose="020B0604030504040204" pitchFamily="34" charset="0"/>
              </a:rPr>
              <a:t> </a:t>
            </a:r>
            <a:r>
              <a:rPr lang="en-US" altLang="zh-CN" sz="2400" dirty="0" smtClean="0">
                <a:latin typeface="Tahoma" panose="020B0604030504040204" pitchFamily="34" charset="0"/>
              </a:rPr>
              <a:t>  </a:t>
            </a:r>
            <a:r>
              <a:rPr lang="zh-CN" altLang="en-US" sz="2800" dirty="0" smtClean="0">
                <a:solidFill>
                  <a:srgbClr val="FF0000"/>
                </a:solidFill>
                <a:latin typeface="Tahoma" panose="020B0604030504040204" pitchFamily="34" charset="0"/>
              </a:rPr>
              <a:t>真正的教育考验的是父母的智慧</a:t>
            </a:r>
            <a:endParaRPr lang="en-US" altLang="zh-CN" sz="2800" dirty="0">
              <a:solidFill>
                <a:srgbClr val="FF0000"/>
              </a:solidFill>
              <a:latin typeface="Tahoma" panose="020B0604030504040204" pitchFamily="34" charset="0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037" y="175822"/>
            <a:ext cx="865632" cy="859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159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7488" y="0"/>
            <a:ext cx="9251951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28913" y="5516563"/>
            <a:ext cx="6769100" cy="647700"/>
          </a:xfrm>
        </p:spPr>
        <p:txBody>
          <a:bodyPr/>
          <a:lstStyle/>
          <a:p>
            <a:pPr marL="0" indent="0">
              <a:buNone/>
            </a:pPr>
            <a:r>
              <a:rPr lang="zh-CN" altLang="en-US" dirty="0" smtClean="0"/>
              <a:t>为做一名尊重孩子成长的家长，坚持学习！</a:t>
            </a:r>
          </a:p>
          <a:p>
            <a:pPr marL="0" indent="0">
              <a:buNone/>
            </a:pPr>
            <a:endParaRPr lang="zh-CN" altLang="en-US" dirty="0" smtClean="0"/>
          </a:p>
          <a:p>
            <a:pPr marL="0" indent="0">
              <a:buNone/>
            </a:pPr>
            <a:endParaRPr lang="zh-CN" altLang="en-US" dirty="0" smtClean="0"/>
          </a:p>
        </p:txBody>
      </p:sp>
      <p:pic>
        <p:nvPicPr>
          <p:cNvPr id="25604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3350" y="981075"/>
            <a:ext cx="6127750" cy="865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16362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/>
          </p:nvPr>
        </p:nvGraphicFramePr>
        <p:xfrm>
          <a:off x="841375" y="1509485"/>
          <a:ext cx="10512424" cy="44268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106"/>
                <a:gridCol w="2628106"/>
                <a:gridCol w="2628106"/>
                <a:gridCol w="2628106"/>
              </a:tblGrid>
              <a:tr h="553357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 smtClean="0"/>
                        <a:t>好习惯（生活、学习）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 smtClean="0"/>
                        <a:t>问题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 smtClean="0"/>
                        <a:t>方法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 smtClean="0"/>
                        <a:t>未来成为什么样的人</a:t>
                      </a:r>
                      <a:endParaRPr lang="zh-CN" altLang="en-US" sz="2000" dirty="0"/>
                    </a:p>
                  </a:txBody>
                  <a:tcPr/>
                </a:tc>
              </a:tr>
              <a:tr h="553357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553357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553357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553357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553357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553357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553357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标题 5"/>
          <p:cNvSpPr>
            <a:spLocks noGrp="1"/>
          </p:cNvSpPr>
          <p:nvPr>
            <p:ph type="title"/>
          </p:nvPr>
        </p:nvSpPr>
        <p:spPr>
          <a:xfrm>
            <a:off x="841375" y="449943"/>
            <a:ext cx="1567544" cy="1059543"/>
          </a:xfrm>
        </p:spPr>
        <p:txBody>
          <a:bodyPr/>
          <a:lstStyle/>
          <a:p>
            <a:r>
              <a:rPr lang="en-US" altLang="zh-CN" dirty="0" smtClean="0"/>
              <a:t>GPS</a:t>
            </a:r>
            <a:endParaRPr lang="zh-CN" altLang="en-US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7500" y="256032"/>
            <a:ext cx="865632" cy="859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170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3999" y="1459831"/>
            <a:ext cx="9456821" cy="1018674"/>
          </a:xfrm>
        </p:spPr>
        <p:txBody>
          <a:bodyPr/>
          <a:lstStyle/>
          <a:p>
            <a:r>
              <a:rPr lang="zh-CN" altLang="en-US" dirty="0"/>
              <a:t>智慧家长关注亲子关系成长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3874168" y="4075280"/>
            <a:ext cx="6408821" cy="480678"/>
          </a:xfrm>
        </p:spPr>
        <p:txBody>
          <a:bodyPr/>
          <a:lstStyle/>
          <a:p>
            <a:r>
              <a:rPr lang="zh-CN" altLang="en-US" dirty="0" smtClean="0"/>
              <a:t>十一学校一分校“家长学校</a:t>
            </a:r>
            <a:r>
              <a:rPr lang="en-US" altLang="zh-CN" dirty="0" smtClean="0"/>
              <a:t>--</a:t>
            </a:r>
            <a:r>
              <a:rPr lang="zh-CN" altLang="en-US" dirty="0" smtClean="0"/>
              <a:t>家庭教育大讲堂”</a:t>
            </a:r>
            <a:endParaRPr lang="zh-CN" altLang="en-US" dirty="0"/>
          </a:p>
        </p:txBody>
      </p:sp>
      <p:sp>
        <p:nvSpPr>
          <p:cNvPr id="4" name="副标题 2"/>
          <p:cNvSpPr txBox="1">
            <a:spLocks/>
          </p:cNvSpPr>
          <p:nvPr/>
        </p:nvSpPr>
        <p:spPr>
          <a:xfrm>
            <a:off x="9079833" y="5599280"/>
            <a:ext cx="1900987" cy="4806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 smtClean="0"/>
              <a:t>2016-9-21</a:t>
            </a:r>
            <a:endParaRPr lang="zh-CN" altLang="en-US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910" y="248011"/>
            <a:ext cx="865632" cy="859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3545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28" r="17369"/>
          <a:stretch/>
        </p:blipFill>
        <p:spPr>
          <a:xfrm>
            <a:off x="0" y="0"/>
            <a:ext cx="6529137" cy="68580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465755" y="335399"/>
            <a:ext cx="2610853" cy="931927"/>
          </a:xfrm>
        </p:spPr>
        <p:txBody>
          <a:bodyPr/>
          <a:lstStyle/>
          <a:p>
            <a:r>
              <a:rPr lang="zh-CN" altLang="en-US" dirty="0" smtClean="0"/>
              <a:t>亲子关系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529137" y="2021305"/>
            <a:ext cx="5662863" cy="40987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dirty="0" smtClean="0"/>
              <a:t>性格</a:t>
            </a:r>
            <a:r>
              <a:rPr lang="zh-CN" altLang="en-US" dirty="0"/>
              <a:t>、毅力、人际</a:t>
            </a:r>
            <a:r>
              <a:rPr lang="zh-CN" altLang="en-US" dirty="0" smtClean="0"/>
              <a:t>交往、整个人生</a:t>
            </a:r>
            <a:endParaRPr lang="en-US" altLang="zh-CN" dirty="0" smtClean="0"/>
          </a:p>
          <a:p>
            <a:endParaRPr lang="en-US" altLang="zh-CN" dirty="0"/>
          </a:p>
          <a:p>
            <a:pPr marL="0" indent="0">
              <a:buNone/>
            </a:pPr>
            <a:r>
              <a:rPr lang="zh-CN" altLang="en-US" dirty="0" smtClean="0"/>
              <a:t>家长</a:t>
            </a:r>
            <a:r>
              <a:rPr lang="zh-CN" altLang="en-US" dirty="0"/>
              <a:t>是舵手，负责掌握大方向，对孩子进行大体上的监督</a:t>
            </a:r>
            <a:r>
              <a:rPr lang="zh-CN" altLang="en-US" dirty="0" smtClean="0"/>
              <a:t>；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 smtClean="0"/>
              <a:t>孩子</a:t>
            </a:r>
            <a:r>
              <a:rPr lang="zh-CN" altLang="en-US" dirty="0"/>
              <a:t>则是拥有一定自由的水手，能自主做决定，对自己的言行思维拥有一定的控制权。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3226" y="168370"/>
            <a:ext cx="865632" cy="859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8839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30" t="23316" r="15244" b="23906"/>
          <a:stretch/>
        </p:blipFill>
        <p:spPr>
          <a:xfrm>
            <a:off x="1716505" y="-3137"/>
            <a:ext cx="8783053" cy="6861137"/>
          </a:xfrm>
          <a:prstGeom prst="rect">
            <a:avLst/>
          </a:prstGeom>
        </p:spPr>
      </p:pic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205790" y="2508628"/>
            <a:ext cx="1723226" cy="34429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dirty="0" smtClean="0"/>
              <a:t>竭尽全力徒劳地想</a:t>
            </a:r>
            <a:r>
              <a:rPr lang="zh-CN" altLang="en-US" dirty="0" smtClean="0">
                <a:solidFill>
                  <a:srgbClr val="FF0000"/>
                </a:solidFill>
              </a:rPr>
              <a:t>阻止</a:t>
            </a:r>
            <a:r>
              <a:rPr lang="zh-CN" altLang="en-US" dirty="0">
                <a:solidFill>
                  <a:srgbClr val="FF0000"/>
                </a:solidFill>
              </a:rPr>
              <a:t>问题</a:t>
            </a:r>
            <a:r>
              <a:rPr lang="zh-CN" altLang="en-US" dirty="0" smtClean="0">
                <a:solidFill>
                  <a:srgbClr val="FF0000"/>
                </a:solidFill>
              </a:rPr>
              <a:t>出现</a:t>
            </a:r>
            <a:r>
              <a:rPr lang="zh-CN" altLang="en-US" dirty="0" smtClean="0"/>
              <a:t>，结果是出现各种关系危机。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618522" y="606272"/>
            <a:ext cx="5282665" cy="773723"/>
          </a:xfrm>
        </p:spPr>
        <p:txBody>
          <a:bodyPr/>
          <a:lstStyle/>
          <a:p>
            <a:r>
              <a:rPr lang="zh-CN" altLang="en-US" dirty="0">
                <a:sym typeface="+mn-ea"/>
              </a:rPr>
              <a:t>问题爸</a:t>
            </a:r>
            <a:r>
              <a:rPr lang="zh-CN" altLang="en-US" dirty="0" smtClean="0">
                <a:sym typeface="+mn-ea"/>
              </a:rPr>
              <a:t>妈</a:t>
            </a:r>
            <a:r>
              <a:rPr lang="en-US" altLang="zh-CN" dirty="0" smtClean="0">
                <a:sym typeface="+mn-ea"/>
              </a:rPr>
              <a:t>   </a:t>
            </a:r>
            <a:r>
              <a:rPr lang="zh-CN" altLang="en-US" dirty="0" smtClean="0">
                <a:sym typeface="+mn-ea"/>
              </a:rPr>
              <a:t>智慧</a:t>
            </a:r>
            <a:r>
              <a:rPr lang="zh-CN" altLang="en-US" dirty="0">
                <a:sym typeface="+mn-ea"/>
              </a:rPr>
              <a:t>爸妈</a:t>
            </a:r>
            <a:endParaRPr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42" y="261715"/>
            <a:ext cx="865632" cy="859536"/>
          </a:xfrm>
          <a:prstGeom prst="rect">
            <a:avLst/>
          </a:prstGeom>
        </p:spPr>
      </p:pic>
      <p:sp>
        <p:nvSpPr>
          <p:cNvPr id="6" name="标题 1"/>
          <p:cNvSpPr txBox="1">
            <a:spLocks/>
          </p:cNvSpPr>
          <p:nvPr/>
        </p:nvSpPr>
        <p:spPr>
          <a:xfrm>
            <a:off x="8742948" y="6529137"/>
            <a:ext cx="1716506" cy="4166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2000" dirty="0" smtClean="0">
                <a:sym typeface="+mn-ea"/>
              </a:rPr>
              <a:t>黑豹男孩李理</a:t>
            </a:r>
            <a:endParaRPr lang="zh-CN" altLang="en-US" sz="2000" dirty="0"/>
          </a:p>
        </p:txBody>
      </p:sp>
      <p:sp>
        <p:nvSpPr>
          <p:cNvPr id="7" name="内容占位符 2"/>
          <p:cNvSpPr txBox="1">
            <a:spLocks/>
          </p:cNvSpPr>
          <p:nvPr/>
        </p:nvSpPr>
        <p:spPr>
          <a:xfrm>
            <a:off x="8702843" y="2508629"/>
            <a:ext cx="1796715" cy="34429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zh-CN" altLang="en-US" dirty="0" smtClean="0"/>
              <a:t>无时无刻不在</a:t>
            </a:r>
            <a:r>
              <a:rPr lang="zh-CN" altLang="en-US" dirty="0" smtClean="0">
                <a:solidFill>
                  <a:srgbClr val="FF0000"/>
                </a:solidFill>
              </a:rPr>
              <a:t>寻求新的办法</a:t>
            </a:r>
            <a:r>
              <a:rPr lang="zh-CN" altLang="en-US" dirty="0" smtClean="0"/>
              <a:t>来应对孩子成长过程中不断出现的问题。</a:t>
            </a:r>
            <a:endParaRPr lang="en-US" altLang="zh-CN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zh-CN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zh-CN" altLang="en-US" dirty="0"/>
          </a:p>
        </p:txBody>
      </p:sp>
      <p:sp>
        <p:nvSpPr>
          <p:cNvPr id="8" name="右箭头 7"/>
          <p:cNvSpPr/>
          <p:nvPr/>
        </p:nvSpPr>
        <p:spPr>
          <a:xfrm rot="7068156">
            <a:off x="2923206" y="1628023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右箭头 8"/>
          <p:cNvSpPr/>
          <p:nvPr/>
        </p:nvSpPr>
        <p:spPr>
          <a:xfrm rot="2932124">
            <a:off x="8607691" y="1645913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78946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8637" y="869845"/>
            <a:ext cx="8011933" cy="5666622"/>
          </a:xfrm>
          <a:prstGeom prst="rect">
            <a:avLst/>
          </a:prstGeom>
        </p:spPr>
      </p:pic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951748" y="3023936"/>
            <a:ext cx="6990344" cy="8975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dirty="0" smtClean="0"/>
              <a:t>  </a:t>
            </a:r>
            <a:r>
              <a:rPr lang="zh-CN" altLang="en-US" dirty="0" smtClean="0"/>
              <a:t>亲密期               </a:t>
            </a:r>
            <a:r>
              <a:rPr lang="en-US" altLang="zh-CN" dirty="0" smtClean="0"/>
              <a:t>10</a:t>
            </a:r>
            <a:r>
              <a:rPr lang="zh-CN" altLang="en-US" dirty="0" smtClean="0"/>
              <a:t>岁</a:t>
            </a:r>
            <a:r>
              <a:rPr lang="zh-CN" altLang="en-US" dirty="0" smtClean="0">
                <a:solidFill>
                  <a:srgbClr val="FF0000"/>
                </a:solidFill>
              </a:rPr>
              <a:t>           疏远期</a:t>
            </a:r>
            <a:r>
              <a:rPr lang="zh-CN" altLang="en-US" dirty="0">
                <a:solidFill>
                  <a:srgbClr val="FF0000"/>
                </a:solidFill>
              </a:rPr>
              <a:t>（秘密）</a:t>
            </a:r>
          </a:p>
          <a:p>
            <a:pPr marL="0" indent="0">
              <a:buNone/>
            </a:pPr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14" name="右箭头 13"/>
          <p:cNvSpPr/>
          <p:nvPr/>
        </p:nvSpPr>
        <p:spPr>
          <a:xfrm>
            <a:off x="6286526" y="3157747"/>
            <a:ext cx="762004" cy="21338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右箭头 14"/>
          <p:cNvSpPr/>
          <p:nvPr/>
        </p:nvSpPr>
        <p:spPr>
          <a:xfrm rot="10800000">
            <a:off x="4528544" y="3157747"/>
            <a:ext cx="814056" cy="2166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079" y="189589"/>
            <a:ext cx="865632" cy="859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016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303420" y="3135035"/>
            <a:ext cx="3749843" cy="1507957"/>
          </a:xfrm>
        </p:spPr>
        <p:txBody>
          <a:bodyPr>
            <a:normAutofit/>
          </a:bodyPr>
          <a:lstStyle/>
          <a:p>
            <a:r>
              <a:rPr lang="zh-CN" altLang="en-US" dirty="0" smtClean="0"/>
              <a:t>    夫妻关系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dirty="0"/>
              <a:t>（父母</a:t>
            </a:r>
            <a:r>
              <a:rPr lang="zh-CN" altLang="en-US" dirty="0" smtClean="0"/>
              <a:t>关系）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10813" y="5261811"/>
            <a:ext cx="1890949" cy="1106347"/>
          </a:xfrm>
        </p:spPr>
        <p:txBody>
          <a:bodyPr>
            <a:normAutofit/>
          </a:bodyPr>
          <a:lstStyle/>
          <a:p>
            <a:r>
              <a:rPr lang="zh-CN" altLang="en-US" dirty="0" smtClean="0"/>
              <a:t>恒</a:t>
            </a:r>
            <a:r>
              <a:rPr lang="zh-CN" altLang="en-US" dirty="0" smtClean="0"/>
              <a:t>恒</a:t>
            </a:r>
            <a:endParaRPr lang="en-US" altLang="zh-CN" dirty="0" smtClean="0"/>
          </a:p>
          <a:p>
            <a:r>
              <a:rPr lang="zh-CN" altLang="en-US" dirty="0" smtClean="0"/>
              <a:t>壮壮</a:t>
            </a:r>
            <a:endParaRPr lang="zh-CN" altLang="en-US" dirty="0"/>
          </a:p>
        </p:txBody>
      </p:sp>
      <p:sp>
        <p:nvSpPr>
          <p:cNvPr id="4" name="标题 1"/>
          <p:cNvSpPr txBox="1">
            <a:spLocks/>
          </p:cNvSpPr>
          <p:nvPr/>
        </p:nvSpPr>
        <p:spPr>
          <a:xfrm>
            <a:off x="5261810" y="2706820"/>
            <a:ext cx="2470484" cy="5293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dirty="0" smtClean="0"/>
              <a:t>同伴关系</a:t>
            </a:r>
            <a:endParaRPr lang="zh-CN" altLang="en-US" dirty="0"/>
          </a:p>
        </p:txBody>
      </p:sp>
      <p:sp>
        <p:nvSpPr>
          <p:cNvPr id="6" name="标题 1"/>
          <p:cNvSpPr txBox="1">
            <a:spLocks/>
          </p:cNvSpPr>
          <p:nvPr/>
        </p:nvSpPr>
        <p:spPr>
          <a:xfrm>
            <a:off x="5301915" y="3696124"/>
            <a:ext cx="2390273" cy="5351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dirty="0" smtClean="0"/>
              <a:t>师生关系</a:t>
            </a:r>
            <a:endParaRPr lang="zh-CN" altLang="en-US" dirty="0"/>
          </a:p>
        </p:txBody>
      </p:sp>
      <p:sp>
        <p:nvSpPr>
          <p:cNvPr id="7" name="标题 1"/>
          <p:cNvSpPr txBox="1">
            <a:spLocks/>
          </p:cNvSpPr>
          <p:nvPr/>
        </p:nvSpPr>
        <p:spPr>
          <a:xfrm>
            <a:off x="5321967" y="4588043"/>
            <a:ext cx="2410327" cy="6737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dirty="0" smtClean="0"/>
              <a:t>婚姻关系</a:t>
            </a:r>
            <a:endParaRPr lang="zh-CN" altLang="en-US" dirty="0"/>
          </a:p>
        </p:txBody>
      </p:sp>
      <p:sp>
        <p:nvSpPr>
          <p:cNvPr id="8" name="标题 1"/>
          <p:cNvSpPr txBox="1">
            <a:spLocks/>
          </p:cNvSpPr>
          <p:nvPr/>
        </p:nvSpPr>
        <p:spPr>
          <a:xfrm>
            <a:off x="5253789" y="1796000"/>
            <a:ext cx="2374234" cy="5898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dirty="0" smtClean="0"/>
              <a:t>亲子关系</a:t>
            </a:r>
            <a:endParaRPr lang="zh-CN" altLang="en-US" dirty="0"/>
          </a:p>
        </p:txBody>
      </p:sp>
      <p:sp>
        <p:nvSpPr>
          <p:cNvPr id="9" name="标题 1"/>
          <p:cNvSpPr txBox="1">
            <a:spLocks/>
          </p:cNvSpPr>
          <p:nvPr/>
        </p:nvSpPr>
        <p:spPr>
          <a:xfrm>
            <a:off x="8221573" y="2446264"/>
            <a:ext cx="2534652" cy="4349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dirty="0" smtClean="0"/>
              <a:t>同性关系</a:t>
            </a:r>
            <a:endParaRPr lang="zh-CN" altLang="en-US" dirty="0"/>
          </a:p>
        </p:txBody>
      </p:sp>
      <p:sp>
        <p:nvSpPr>
          <p:cNvPr id="10" name="标题 1"/>
          <p:cNvSpPr txBox="1">
            <a:spLocks/>
          </p:cNvSpPr>
          <p:nvPr/>
        </p:nvSpPr>
        <p:spPr>
          <a:xfrm>
            <a:off x="8191512" y="2941089"/>
            <a:ext cx="1937087" cy="4717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dirty="0" smtClean="0"/>
              <a:t>异性关系</a:t>
            </a:r>
            <a:endParaRPr lang="zh-CN" altLang="en-US" dirty="0"/>
          </a:p>
        </p:txBody>
      </p:sp>
      <p:sp>
        <p:nvSpPr>
          <p:cNvPr id="11" name="标题 1"/>
          <p:cNvSpPr txBox="1">
            <a:spLocks/>
          </p:cNvSpPr>
          <p:nvPr/>
        </p:nvSpPr>
        <p:spPr>
          <a:xfrm>
            <a:off x="8149390" y="3677816"/>
            <a:ext cx="2109536" cy="5278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dirty="0" smtClean="0"/>
              <a:t>对权威的认识</a:t>
            </a:r>
            <a:endParaRPr lang="zh-CN" altLang="en-US" dirty="0"/>
          </a:p>
        </p:txBody>
      </p:sp>
      <p:sp>
        <p:nvSpPr>
          <p:cNvPr id="5" name="左大括号 4"/>
          <p:cNvSpPr/>
          <p:nvPr/>
        </p:nvSpPr>
        <p:spPr>
          <a:xfrm>
            <a:off x="4515849" y="1961332"/>
            <a:ext cx="681788" cy="31059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左大括号 11"/>
          <p:cNvSpPr/>
          <p:nvPr/>
        </p:nvSpPr>
        <p:spPr>
          <a:xfrm>
            <a:off x="7509718" y="2463500"/>
            <a:ext cx="611600" cy="825193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4" name="直接箭头连接符 13"/>
          <p:cNvCxnSpPr/>
          <p:nvPr/>
        </p:nvCxnSpPr>
        <p:spPr>
          <a:xfrm flipV="1">
            <a:off x="7499685" y="3889013"/>
            <a:ext cx="659738" cy="139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标题 1"/>
          <p:cNvSpPr txBox="1">
            <a:spLocks/>
          </p:cNvSpPr>
          <p:nvPr/>
        </p:nvSpPr>
        <p:spPr>
          <a:xfrm>
            <a:off x="8045142" y="3550848"/>
            <a:ext cx="2109536" cy="4145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zh-CN" altLang="en-US" dirty="0"/>
          </a:p>
        </p:txBody>
      </p:sp>
      <p:pic>
        <p:nvPicPr>
          <p:cNvPr id="20" name="图片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788" y="248011"/>
            <a:ext cx="865632" cy="859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9675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  <p:bldP spid="7" grpId="0"/>
      <p:bldP spid="8" grpId="0"/>
      <p:bldP spid="9" grpId="0"/>
      <p:bldP spid="10" grpId="0"/>
      <p:bldP spid="11" grpId="0"/>
      <p:bldP spid="5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1453896"/>
            <a:ext cx="10515600" cy="2514600"/>
          </a:xfrm>
        </p:spPr>
        <p:txBody>
          <a:bodyPr>
            <a:normAutofit/>
          </a:bodyPr>
          <a:lstStyle/>
          <a:p>
            <a:r>
              <a:rPr lang="zh-CN" altLang="en-US" sz="2800" dirty="0" smtClean="0"/>
              <a:t>游戏：</a:t>
            </a:r>
            <a:r>
              <a:rPr lang="en-US" altLang="zh-CN" sz="2800" dirty="0" smtClean="0"/>
              <a:t> </a:t>
            </a:r>
            <a:r>
              <a:rPr lang="zh-CN" altLang="en-US" sz="2800" dirty="0" smtClean="0"/>
              <a:t>一组</a:t>
            </a:r>
            <a:r>
              <a:rPr lang="en-US" altLang="zh-CN" sz="2800" dirty="0" smtClean="0"/>
              <a:t>6</a:t>
            </a:r>
            <a:r>
              <a:rPr lang="zh-CN" altLang="en-US" sz="2800" dirty="0" smtClean="0"/>
              <a:t>人以上，对面站，不用语言，不许肢体接触，表达出你的一种情绪。如：愤怒；开心</a:t>
            </a:r>
            <a:r>
              <a:rPr lang="en-US" altLang="zh-CN" sz="2800" dirty="0" smtClean="0"/>
              <a:t>……</a:t>
            </a:r>
            <a:r>
              <a:rPr lang="zh-CN" altLang="en-US" sz="2800" dirty="0" smtClean="0"/>
              <a:t>对方根据搭档的表现，做出一个正常的反馈。</a:t>
            </a:r>
            <a:endParaRPr lang="zh-CN" altLang="en-US" sz="2800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036" y="159779"/>
            <a:ext cx="865632" cy="859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7241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4" r="3635"/>
          <a:stretch/>
        </p:blipFill>
        <p:spPr>
          <a:xfrm>
            <a:off x="5512759" y="827160"/>
            <a:ext cx="5841242" cy="5754570"/>
          </a:xfrm>
          <a:prstGeom prst="rect">
            <a:avLst/>
          </a:prstGeom>
        </p:spPr>
      </p:pic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 rot="20695343">
            <a:off x="3771824" y="448927"/>
            <a:ext cx="2751810" cy="1180718"/>
          </a:xfrm>
        </p:spPr>
        <p:txBody>
          <a:bodyPr>
            <a:normAutofit/>
          </a:bodyPr>
          <a:lstStyle/>
          <a:p>
            <a:pPr eaLnBrk="1" hangingPunct="1"/>
            <a:r>
              <a:rPr lang="zh-CN" altLang="en-US" sz="4000" b="1" dirty="0" smtClean="0">
                <a:solidFill>
                  <a:srgbClr val="0D0D0D"/>
                </a:solidFill>
              </a:rPr>
              <a:t>行大于言</a:t>
            </a:r>
            <a:endParaRPr lang="zh-CN" altLang="zh-CN" sz="4000" b="1" dirty="0">
              <a:solidFill>
                <a:srgbClr val="0D0D0D"/>
              </a:solidFill>
            </a:endParaRPr>
          </a:p>
        </p:txBody>
      </p:sp>
      <p:sp>
        <p:nvSpPr>
          <p:cNvPr id="5123" name="Rectangle 3"/>
          <p:cNvSpPr txBox="1">
            <a:spLocks noChangeArrowheads="1"/>
          </p:cNvSpPr>
          <p:nvPr/>
        </p:nvSpPr>
        <p:spPr bwMode="auto">
          <a:xfrm>
            <a:off x="1160479" y="3199727"/>
            <a:ext cx="4869557" cy="1171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Clr>
                <a:schemeClr val="folHlink"/>
              </a:buClr>
              <a:buSzPct val="60000"/>
              <a:buFontTx/>
              <a:buNone/>
            </a:pPr>
            <a:r>
              <a:rPr lang="zh-CN" altLang="en-US" dirty="0" smtClean="0">
                <a:solidFill>
                  <a:srgbClr val="FF0000"/>
                </a:solidFill>
                <a:latin typeface="Tahoma" panose="020B0604030504040204" pitchFamily="34" charset="0"/>
              </a:rPr>
              <a:t>   孩子处理事情的态度方法是通过观察模仿得来</a:t>
            </a:r>
            <a:endParaRPr lang="en-US" altLang="zh-CN" dirty="0">
              <a:solidFill>
                <a:srgbClr val="FF0000"/>
              </a:solidFill>
              <a:latin typeface="Tahoma" panose="020B0604030504040204" pitchFamily="34" charset="0"/>
            </a:endParaRPr>
          </a:p>
        </p:txBody>
      </p:sp>
      <p:sp>
        <p:nvSpPr>
          <p:cNvPr id="3" name="右箭头 2"/>
          <p:cNvSpPr/>
          <p:nvPr/>
        </p:nvSpPr>
        <p:spPr>
          <a:xfrm rot="20738118">
            <a:off x="1161636" y="1475796"/>
            <a:ext cx="99293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796716" y="5157537"/>
            <a:ext cx="3609474" cy="569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buClr>
                <a:schemeClr val="folHlink"/>
              </a:buClr>
              <a:buSzPct val="60000"/>
              <a:buNone/>
            </a:pPr>
            <a:r>
              <a:rPr lang="zh-CN" altLang="en-US" sz="2400" dirty="0" smtClean="0">
                <a:latin typeface="Tahoma" panose="020B0604030504040204" pitchFamily="34" charset="0"/>
              </a:rPr>
              <a:t>案例：一</a:t>
            </a:r>
            <a:r>
              <a:rPr lang="zh-CN" altLang="en-US" sz="2400" dirty="0">
                <a:latin typeface="Tahoma" panose="020B0604030504040204" pitchFamily="34" charset="0"/>
              </a:rPr>
              <a:t>滴尿引发</a:t>
            </a:r>
            <a:r>
              <a:rPr lang="zh-CN" altLang="en-US" sz="2400" dirty="0" smtClean="0">
                <a:latin typeface="Tahoma" panose="020B0604030504040204" pitchFamily="34" charset="0"/>
              </a:rPr>
              <a:t>的事件       </a:t>
            </a:r>
            <a:endParaRPr lang="en-US" altLang="zh-CN" sz="2400" dirty="0">
              <a:latin typeface="Tahoma" panose="020B0604030504040204" pitchFamily="34" charset="0"/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847" y="207906"/>
            <a:ext cx="865632" cy="859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5533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3" grpId="0"/>
      <p:bldP spid="3" grpId="0" animBg="1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822448" y="722376"/>
            <a:ext cx="6249363" cy="812864"/>
          </a:xfrm>
        </p:spPr>
        <p:txBody>
          <a:bodyPr>
            <a:normAutofit/>
          </a:bodyPr>
          <a:lstStyle/>
          <a:p>
            <a:r>
              <a:rPr lang="zh-CN" altLang="en-US" dirty="0" smtClean="0"/>
              <a:t>怎样的思维能解决问题？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727198" y="2377440"/>
            <a:ext cx="6868668" cy="27296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dirty="0" smtClean="0"/>
              <a:t>游戏：食指交叉给我摆出一个“人” 字</a:t>
            </a:r>
            <a:endParaRPr lang="en-US" altLang="zh-CN" dirty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 smtClean="0"/>
              <a:t>“换位思考”</a:t>
            </a:r>
            <a:endParaRPr lang="en-US" altLang="zh-CN" dirty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 smtClean="0"/>
              <a:t>案例</a:t>
            </a:r>
            <a:r>
              <a:rPr lang="zh-CN" altLang="en-US" dirty="0"/>
              <a:t>：美乐</a:t>
            </a:r>
            <a:r>
              <a:rPr lang="en-US" altLang="zh-CN" dirty="0"/>
              <a:t>13</a:t>
            </a:r>
            <a:r>
              <a:rPr lang="zh-CN" altLang="en-US" dirty="0"/>
              <a:t>岁</a:t>
            </a:r>
            <a:endParaRPr lang="en-US" altLang="zh-CN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121" y="207906"/>
            <a:ext cx="865632" cy="859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1211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1437</TotalTime>
  <Words>783</Words>
  <Application>Microsoft Office PowerPoint</Application>
  <PresentationFormat>宽屏</PresentationFormat>
  <Paragraphs>105</Paragraphs>
  <Slides>19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25" baseType="lpstr">
      <vt:lpstr>宋体</vt:lpstr>
      <vt:lpstr>Arial</vt:lpstr>
      <vt:lpstr>Calibri</vt:lpstr>
      <vt:lpstr>Calibri Light</vt:lpstr>
      <vt:lpstr>Tahoma</vt:lpstr>
      <vt:lpstr>Office 主题</vt:lpstr>
      <vt:lpstr>果海霞     （微信号：13681155488）       </vt:lpstr>
      <vt:lpstr>智慧家长关注亲子关系成长</vt:lpstr>
      <vt:lpstr>亲子关系</vt:lpstr>
      <vt:lpstr>问题爸妈   智慧爸妈</vt:lpstr>
      <vt:lpstr>PowerPoint 演示文稿</vt:lpstr>
      <vt:lpstr>    夫妻关系 （父母关系）</vt:lpstr>
      <vt:lpstr>游戏： 一组6人以上，对面站，不用语言，不许肢体接触，表达出你的一种情绪。如：愤怒；开心……对方根据搭档的表现，做出一个正常的反馈。</vt:lpstr>
      <vt:lpstr>行大于言</vt:lpstr>
      <vt:lpstr>怎样的思维能解决问题？</vt:lpstr>
      <vt:lpstr>关系</vt:lpstr>
      <vt:lpstr>感受</vt:lpstr>
      <vt:lpstr>游戏：双手自然交叉在一起</vt:lpstr>
      <vt:lpstr>什么是成长？</vt:lpstr>
      <vt:lpstr>兴趣         内动力          行为</vt:lpstr>
      <vt:lpstr>未来三十年，孩子将面临什么样的职业世界？</vt:lpstr>
      <vt:lpstr>面对未来，孩子需要什么样的教育？</vt:lpstr>
      <vt:lpstr>面对未来需求，孩子将选择什么样的教育？</vt:lpstr>
      <vt:lpstr>PowerPoint 演示文稿</vt:lpstr>
      <vt:lpstr>GPS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后海两间半</dc:creator>
  <cp:lastModifiedBy>admin</cp:lastModifiedBy>
  <cp:revision>43</cp:revision>
  <dcterms:created xsi:type="dcterms:W3CDTF">2016-09-15T00:54:06Z</dcterms:created>
  <dcterms:modified xsi:type="dcterms:W3CDTF">2016-09-21T05:53:34Z</dcterms:modified>
</cp:coreProperties>
</file>