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259" r:id="rId4"/>
    <p:sldId id="264" r:id="rId5"/>
    <p:sldId id="293" r:id="rId6"/>
    <p:sldId id="290" r:id="rId7"/>
    <p:sldId id="291" r:id="rId8"/>
    <p:sldId id="292" r:id="rId9"/>
    <p:sldId id="265" r:id="rId10"/>
    <p:sldId id="260" r:id="rId11"/>
    <p:sldId id="287" r:id="rId12"/>
    <p:sldId id="286" r:id="rId13"/>
    <p:sldId id="261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97" r:id="rId25"/>
    <p:sldId id="294" r:id="rId26"/>
    <p:sldId id="295" r:id="rId27"/>
    <p:sldId id="296" r:id="rId28"/>
    <p:sldId id="266" r:id="rId29"/>
    <p:sldId id="258" r:id="rId30"/>
    <p:sldId id="268" r:id="rId31"/>
    <p:sldId id="269" r:id="rId32"/>
    <p:sldId id="272" r:id="rId33"/>
    <p:sldId id="271" r:id="rId34"/>
    <p:sldId id="273" r:id="rId35"/>
    <p:sldId id="299" r:id="rId36"/>
    <p:sldId id="303" r:id="rId37"/>
    <p:sldId id="300" r:id="rId38"/>
    <p:sldId id="301" r:id="rId39"/>
    <p:sldId id="302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060F-4F19-4AD6-B5B4-55A86AA4E84E}" type="datetimeFigureOut">
              <a:rPr lang="zh-CN" altLang="en-US" smtClean="0"/>
              <a:t>2017/3/16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468C-3051-4247-A36B-BF13D36B19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40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060F-4F19-4AD6-B5B4-55A86AA4E84E}" type="datetimeFigureOut">
              <a:rPr lang="zh-CN" altLang="en-US" smtClean="0"/>
              <a:t>2017/3/16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468C-3051-4247-A36B-BF13D36B19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26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060F-4F19-4AD6-B5B4-55A86AA4E84E}" type="datetimeFigureOut">
              <a:rPr lang="zh-CN" altLang="en-US" smtClean="0"/>
              <a:t>2017/3/16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468C-3051-4247-A36B-BF13D36B19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96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060F-4F19-4AD6-B5B4-55A86AA4E84E}" type="datetimeFigureOut">
              <a:rPr lang="zh-CN" altLang="en-US" smtClean="0"/>
              <a:t>2017/3/16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468C-3051-4247-A36B-BF13D36B19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98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060F-4F19-4AD6-B5B4-55A86AA4E84E}" type="datetimeFigureOut">
              <a:rPr lang="zh-CN" altLang="en-US" smtClean="0"/>
              <a:t>2017/3/16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468C-3051-4247-A36B-BF13D36B19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45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060F-4F19-4AD6-B5B4-55A86AA4E84E}" type="datetimeFigureOut">
              <a:rPr lang="zh-CN" altLang="en-US" smtClean="0"/>
              <a:t>2017/3/16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468C-3051-4247-A36B-BF13D36B19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42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060F-4F19-4AD6-B5B4-55A86AA4E84E}" type="datetimeFigureOut">
              <a:rPr lang="zh-CN" altLang="en-US" smtClean="0"/>
              <a:t>2017/3/16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468C-3051-4247-A36B-BF13D36B19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56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060F-4F19-4AD6-B5B4-55A86AA4E84E}" type="datetimeFigureOut">
              <a:rPr lang="zh-CN" altLang="en-US" smtClean="0"/>
              <a:t>2017/3/16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468C-3051-4247-A36B-BF13D36B19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31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060F-4F19-4AD6-B5B4-55A86AA4E84E}" type="datetimeFigureOut">
              <a:rPr lang="zh-CN" altLang="en-US" smtClean="0"/>
              <a:t>2017/3/16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468C-3051-4247-A36B-BF13D36B19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20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060F-4F19-4AD6-B5B4-55A86AA4E84E}" type="datetimeFigureOut">
              <a:rPr lang="zh-CN" altLang="en-US" smtClean="0"/>
              <a:t>2017/3/16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468C-3051-4247-A36B-BF13D36B19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06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060F-4F19-4AD6-B5B4-55A86AA4E84E}" type="datetimeFigureOut">
              <a:rPr lang="zh-CN" altLang="en-US" smtClean="0"/>
              <a:t>2017/3/16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468C-3051-4247-A36B-BF13D36B19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99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8060F-4F19-4AD6-B5B4-55A86AA4E84E}" type="datetimeFigureOut">
              <a:rPr lang="zh-CN" altLang="en-US" smtClean="0"/>
              <a:t>2017/3/16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468C-3051-4247-A36B-BF13D36B19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52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" y="109728"/>
            <a:ext cx="12034266" cy="6748272"/>
          </a:xfrm>
        </p:spPr>
      </p:pic>
    </p:spTree>
    <p:extLst>
      <p:ext uri="{BB962C8B-B14F-4D97-AF65-F5344CB8AC3E}">
        <p14:creationId xmlns:p14="http://schemas.microsoft.com/office/powerpoint/2010/main" val="14972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沟通的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2328" y="2093975"/>
            <a:ext cx="8881872" cy="3132011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、命令、指挥、控制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、警告、训诫、威胁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、规劝、说教、布道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、建议、给出解决方案或意见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、说服、教育、进行逻辑辩论</a:t>
            </a:r>
            <a:endParaRPr lang="en-US" altLang="zh-CN" dirty="0" smtClean="0"/>
          </a:p>
          <a:p>
            <a:r>
              <a:rPr lang="en-US" altLang="zh-CN" dirty="0" smtClean="0"/>
              <a:t>6</a:t>
            </a:r>
            <a:r>
              <a:rPr lang="zh-CN" altLang="en-US" dirty="0" smtClean="0"/>
              <a:t>、评论、批评、表示不赞同、责备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784681" y="160560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4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沟通的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2328" y="2093975"/>
            <a:ext cx="8881872" cy="3132011"/>
          </a:xfrm>
        </p:spPr>
        <p:txBody>
          <a:bodyPr/>
          <a:lstStyle/>
          <a:p>
            <a:r>
              <a:rPr lang="en-US" altLang="zh-CN" dirty="0" smtClean="0"/>
              <a:t>7</a:t>
            </a:r>
            <a:r>
              <a:rPr lang="zh-CN" altLang="en-US" dirty="0" smtClean="0"/>
              <a:t>、表扬、表示赞同</a:t>
            </a:r>
            <a:endParaRPr lang="en-US" altLang="zh-CN" dirty="0" smtClean="0"/>
          </a:p>
          <a:p>
            <a:r>
              <a:rPr lang="en-US" altLang="zh-CN" dirty="0" smtClean="0"/>
              <a:t>8</a:t>
            </a:r>
            <a:r>
              <a:rPr lang="zh-CN" altLang="en-US" dirty="0" smtClean="0"/>
              <a:t>、归类、嘲笑、羞辱</a:t>
            </a:r>
            <a:endParaRPr lang="en-US" altLang="zh-CN" dirty="0" smtClean="0"/>
          </a:p>
          <a:p>
            <a:r>
              <a:rPr lang="en-US" altLang="zh-CN" dirty="0" smtClean="0"/>
              <a:t>9</a:t>
            </a:r>
            <a:r>
              <a:rPr lang="zh-CN" altLang="en-US" dirty="0" smtClean="0"/>
              <a:t>、解释、分析、诊断</a:t>
            </a:r>
            <a:endParaRPr lang="en-US" altLang="zh-CN" dirty="0" smtClean="0"/>
          </a:p>
          <a:p>
            <a:r>
              <a:rPr lang="en-US" altLang="zh-CN" dirty="0" smtClean="0"/>
              <a:t>10</a:t>
            </a:r>
            <a:r>
              <a:rPr lang="zh-CN" altLang="en-US" dirty="0" smtClean="0"/>
              <a:t>、安慰、表示同情、安抚、支持</a:t>
            </a:r>
            <a:endParaRPr lang="en-US" altLang="zh-CN" dirty="0" smtClean="0"/>
          </a:p>
          <a:p>
            <a:r>
              <a:rPr lang="en-US" altLang="zh-CN" dirty="0" smtClean="0"/>
              <a:t>11</a:t>
            </a:r>
            <a:r>
              <a:rPr lang="zh-CN" altLang="en-US" dirty="0" smtClean="0"/>
              <a:t>、调查、质问、审问</a:t>
            </a:r>
            <a:endParaRPr lang="en-US" altLang="zh-CN" dirty="0" smtClean="0"/>
          </a:p>
          <a:p>
            <a:r>
              <a:rPr lang="en-US" altLang="zh-CN" dirty="0" smtClean="0"/>
              <a:t>12</a:t>
            </a:r>
            <a:r>
              <a:rPr lang="zh-CN" altLang="en-US" dirty="0" smtClean="0"/>
              <a:t>、回避、分散注意力、开玩笑、转移话题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920541" y="151416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沟通的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3456" y="1856231"/>
            <a:ext cx="8881872" cy="3132011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、命令、指挥、控制</a:t>
            </a:r>
            <a:endParaRPr lang="en-US" altLang="zh-CN" dirty="0" smtClean="0"/>
          </a:p>
          <a:p>
            <a:r>
              <a:rPr lang="zh-CN" altLang="en-US" dirty="0" smtClean="0"/>
              <a:t>告诉孩子去做某件事，给他一个命令。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我不管其他孩子怎么做，你必须把这套练习册做完。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不许看电视了！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你去看看书！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不要抱怨。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856533" y="13312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2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沟通的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3456" y="1856231"/>
            <a:ext cx="8881872" cy="3132011"/>
          </a:xfrm>
        </p:spPr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、警告、训诫、威胁</a:t>
            </a:r>
            <a:endParaRPr lang="en-US" altLang="zh-CN" dirty="0" smtClean="0"/>
          </a:p>
          <a:p>
            <a:r>
              <a:rPr lang="zh-CN" altLang="en-US" dirty="0" smtClean="0"/>
              <a:t>告诉孩子如果他做某件事，会有什么后果。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如果你那样做，你会后悔的！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再这样说，你就给我滚出去！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我是为了你好！最好别这样做！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938829" y="199582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沟通的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3456" y="1856231"/>
            <a:ext cx="8881872" cy="2697481"/>
          </a:xfrm>
        </p:spPr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、规劝、说教、布道</a:t>
            </a:r>
            <a:endParaRPr lang="en-US" altLang="zh-CN" dirty="0" smtClean="0"/>
          </a:p>
          <a:p>
            <a:r>
              <a:rPr lang="zh-CN" altLang="en-US" dirty="0" smtClean="0"/>
              <a:t>告诉孩子他应当怎样做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你不应该对同学充满敌意！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你应该先写完作业再看电视！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你在任何时候都应该尊重大人！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883965" y="211360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9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沟通的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3456" y="1856231"/>
            <a:ext cx="8881872" cy="3132011"/>
          </a:xfrm>
        </p:spPr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、建议、给出解决方案或意见</a:t>
            </a:r>
            <a:endParaRPr lang="en-US" altLang="zh-CN" dirty="0" smtClean="0"/>
          </a:p>
          <a:p>
            <a:r>
              <a:rPr lang="zh-CN" altLang="en-US" dirty="0" smtClean="0"/>
              <a:t>告诉孩子怎样解决一个问题，给他建议或意见，为他提供答案或解决方案。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我建议你和同学在家里玩，别去公园！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建议你先做数学作业，再做英语！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等过几天爸爸回来了，再去买礼物！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784681" y="365125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58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沟通的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3456" y="1856231"/>
            <a:ext cx="8881872" cy="3132011"/>
          </a:xfrm>
        </p:spPr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、说服、教育、进行逻辑辩论</a:t>
            </a:r>
            <a:r>
              <a:rPr lang="en-US" altLang="zh-CN" dirty="0" smtClean="0"/>
              <a:t> </a:t>
            </a:r>
          </a:p>
          <a:p>
            <a:r>
              <a:rPr lang="zh-CN" altLang="en-US" dirty="0" smtClean="0"/>
              <a:t>试图用事实、辩论、逻辑、见闻或者你自己的意见来影响孩子。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小学四年级是基础，你一定要好好学习！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我在你这么大的时候，能做很多家务活！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上了初中，你想看书都没有时间！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784681" y="211360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沟通的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3456" y="1856231"/>
            <a:ext cx="8881872" cy="3132011"/>
          </a:xfrm>
        </p:spPr>
        <p:txBody>
          <a:bodyPr/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、评论、批评、表示不赞同、责备</a:t>
            </a:r>
            <a:endParaRPr lang="en-US" altLang="zh-CN" dirty="0" smtClean="0"/>
          </a:p>
          <a:p>
            <a:r>
              <a:rPr lang="zh-CN" altLang="en-US" dirty="0" smtClean="0"/>
              <a:t>对孩子作出一个负面的评价或判断。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你的决定是错误的！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你的看法是不理智的！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你总是不听别人的建议！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893109" y="279432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5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沟通的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3456" y="1856231"/>
            <a:ext cx="8881872" cy="3132011"/>
          </a:xfrm>
        </p:spPr>
        <p:txBody>
          <a:bodyPr/>
          <a:lstStyle/>
          <a:p>
            <a:r>
              <a:rPr lang="en-US" altLang="zh-CN" dirty="0" smtClean="0"/>
              <a:t>7</a:t>
            </a:r>
            <a:r>
              <a:rPr lang="zh-CN" altLang="en-US" dirty="0" smtClean="0"/>
              <a:t>、赞扬、表示赞同</a:t>
            </a:r>
            <a:endParaRPr lang="en-US" altLang="zh-CN" dirty="0" smtClean="0"/>
          </a:p>
          <a:p>
            <a:r>
              <a:rPr lang="zh-CN" altLang="en-US" dirty="0" smtClean="0"/>
              <a:t>供给一个积极正面的评价或判断，表示赞同。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嘿，我觉得你穿这件衣服很漂亮！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你有能力把它做好！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我认为你是对的！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710229" y="211360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沟通的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3456" y="1856231"/>
            <a:ext cx="8881872" cy="3132011"/>
          </a:xfrm>
        </p:spPr>
        <p:txBody>
          <a:bodyPr/>
          <a:lstStyle/>
          <a:p>
            <a:r>
              <a:rPr lang="en-US" altLang="zh-CN" dirty="0" smtClean="0"/>
              <a:t>8</a:t>
            </a:r>
            <a:r>
              <a:rPr lang="zh-CN" altLang="en-US" dirty="0" smtClean="0"/>
              <a:t>、归类、嘲笑、羞辱</a:t>
            </a:r>
            <a:endParaRPr lang="en-US" altLang="zh-CN" dirty="0" smtClean="0"/>
          </a:p>
          <a:p>
            <a:r>
              <a:rPr lang="zh-CN" altLang="en-US" dirty="0" smtClean="0"/>
              <a:t>让孩子感到自己愚蠢、羞耻。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“无所不知” 先生，你的作业又错了？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你的智商是</a:t>
            </a:r>
            <a:r>
              <a:rPr lang="en-US" altLang="zh-CN" dirty="0" smtClean="0"/>
              <a:t>2</a:t>
            </a:r>
            <a:r>
              <a:rPr lang="zh-CN" altLang="en-US" dirty="0" smtClean="0"/>
              <a:t>岁半！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你是猪八戒的脑子吗！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784681" y="365125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3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2" b="9467"/>
          <a:stretch/>
        </p:blipFill>
        <p:spPr>
          <a:xfrm>
            <a:off x="347472" y="-1038"/>
            <a:ext cx="11475720" cy="68590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怎么说孩子才会听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怎么听孩子才会说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633364"/>
            <a:ext cx="9144000" cy="52385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北京市东城区家庭教育文化推广中心</a:t>
            </a:r>
            <a:endParaRPr lang="zh-CN" altLang="en-US" dirty="0"/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1513332" y="4109512"/>
            <a:ext cx="9144000" cy="523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北京市海淀区十一学校一分校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25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沟通的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3456" y="1856231"/>
            <a:ext cx="8881872" cy="3132011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9</a:t>
            </a:r>
            <a:r>
              <a:rPr lang="zh-CN" altLang="en-US" dirty="0" smtClean="0"/>
              <a:t>、解释、分析、诊断</a:t>
            </a:r>
            <a:endParaRPr lang="en-US" altLang="zh-CN" dirty="0" smtClean="0"/>
          </a:p>
          <a:p>
            <a:r>
              <a:rPr lang="zh-CN" altLang="en-US" dirty="0" smtClean="0"/>
              <a:t>告诉孩子他的动机是什么？或者分析他为什么会做出这样的事或说出这样的话；表示，你已经看透了她的心理，弄清了问题的所在。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你不过是嫉妒田田罢了！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你就是不想写作业！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你肯定是上课说话了！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625328" y="365125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5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沟通的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3456" y="1856231"/>
            <a:ext cx="8881872" cy="3132011"/>
          </a:xfrm>
        </p:spPr>
        <p:txBody>
          <a:bodyPr/>
          <a:lstStyle/>
          <a:p>
            <a:r>
              <a:rPr lang="en-US" altLang="zh-CN" dirty="0" smtClean="0"/>
              <a:t>10</a:t>
            </a:r>
            <a:r>
              <a:rPr lang="zh-CN" altLang="en-US" dirty="0" smtClean="0"/>
              <a:t>、安慰、表示同情、安抚、支持</a:t>
            </a:r>
            <a:endParaRPr lang="en-US" altLang="zh-CN" dirty="0" smtClean="0"/>
          </a:p>
          <a:p>
            <a:r>
              <a:rPr lang="zh-CN" altLang="en-US" dirty="0" smtClean="0"/>
              <a:t>尽力使孩子好受一点，说服他摆脱不良情绪。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别担心，事情一定会解决的！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我知道，学习有时候真的 很无聊！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你平常和其他孩子都相处的很好！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784681" y="365125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3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沟通的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3456" y="1856231"/>
            <a:ext cx="8881872" cy="3132011"/>
          </a:xfrm>
        </p:spPr>
        <p:txBody>
          <a:bodyPr/>
          <a:lstStyle/>
          <a:p>
            <a:r>
              <a:rPr lang="en-US" altLang="zh-CN" dirty="0" smtClean="0"/>
              <a:t>11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 </a:t>
            </a:r>
            <a:r>
              <a:rPr lang="zh-CN" altLang="en-US" dirty="0" smtClean="0"/>
              <a:t>调查、质问、审问</a:t>
            </a:r>
            <a:endParaRPr lang="en-US" altLang="zh-CN" dirty="0" smtClean="0"/>
          </a:p>
          <a:p>
            <a:r>
              <a:rPr lang="zh-CN" altLang="en-US" dirty="0" smtClean="0"/>
              <a:t>试图找出理由、动机、原因。寻求更多信息来帮助你解决问题。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你为什么不想写作业？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她们有没有告诉你，为什么不和你玩？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你什么时候开始有这样的想法的？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625328" y="365125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3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沟通的</a:t>
            </a:r>
            <a:r>
              <a:rPr lang="en-US" altLang="zh-CN" dirty="0" smtClean="0"/>
              <a:t>12</a:t>
            </a:r>
            <a:r>
              <a:rPr lang="zh-CN" altLang="en-US" dirty="0" smtClean="0"/>
              <a:t>个类型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3456" y="1856231"/>
            <a:ext cx="8881872" cy="313201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12</a:t>
            </a:r>
            <a:r>
              <a:rPr lang="zh-CN" altLang="en-US" dirty="0" smtClean="0"/>
              <a:t>、回避、分散注意力、开玩笑、转移话题</a:t>
            </a:r>
            <a:endParaRPr lang="en-US" altLang="zh-CN" dirty="0" smtClean="0"/>
          </a:p>
          <a:p>
            <a:r>
              <a:rPr lang="zh-CN" altLang="en-US" dirty="0" smtClean="0"/>
              <a:t>试图让孩子回避这个问题；自己远离这个问题；分散孩子的注意力，把问题推到一边。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拜托，我们谈点高兴的事吧！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你的足球最近踢得怎么样啦？</a:t>
            </a:r>
            <a:endParaRPr lang="en-US" altLang="zh-CN" dirty="0" smtClean="0"/>
          </a:p>
          <a:p>
            <a:pPr marL="514350" indent="-514350">
              <a:buFont typeface="+mj-ea"/>
              <a:buAutoNum type="circleNumDbPlain"/>
            </a:pPr>
            <a:r>
              <a:rPr lang="zh-CN" altLang="en-US" dirty="0" smtClean="0"/>
              <a:t>总统都没有遇到过像你这么复杂的问题！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625328" y="365125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6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2" b="9467"/>
          <a:stretch/>
        </p:blipFill>
        <p:spPr>
          <a:xfrm>
            <a:off x="347472" y="-1038"/>
            <a:ext cx="11475720" cy="685903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怎么说孩子才会听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怎么听孩子才会说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633364"/>
            <a:ext cx="9144000" cy="52385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北京市东城区家庭教育文化推广中心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38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6"/>
          <a:stretch/>
        </p:blipFill>
        <p:spPr>
          <a:xfrm>
            <a:off x="2790940" y="0"/>
            <a:ext cx="6610120" cy="60441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38272" y="594043"/>
            <a:ext cx="2517648" cy="768731"/>
          </a:xfrm>
        </p:spPr>
        <p:txBody>
          <a:bodyPr/>
          <a:lstStyle/>
          <a:p>
            <a:r>
              <a:rPr lang="zh-CN" altLang="en-US" dirty="0" smtClean="0"/>
              <a:t>明确角色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 flipH="1">
            <a:off x="2126494" y="5801789"/>
            <a:ext cx="982466" cy="4847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大人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273552" y="2116836"/>
            <a:ext cx="923544" cy="475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/>
              <a:t>父母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 flipH="1">
            <a:off x="8139188" y="2099182"/>
            <a:ext cx="1261872" cy="49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/>
              <a:t>指挥官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 flipH="1">
            <a:off x="9401060" y="5732813"/>
            <a:ext cx="962140" cy="54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/>
              <a:t>玩伴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9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9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68880" y="1106424"/>
            <a:ext cx="7159752" cy="58521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情绪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沟通障碍的罪魁祸首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51632" y="2404871"/>
            <a:ext cx="4145280" cy="580835"/>
          </a:xfrm>
        </p:spPr>
        <p:txBody>
          <a:bodyPr/>
          <a:lstStyle/>
          <a:p>
            <a:r>
              <a:rPr lang="zh-CN" altLang="en-US" dirty="0" smtClean="0"/>
              <a:t>沟通</a:t>
            </a:r>
            <a:r>
              <a:rPr lang="en-US" altLang="zh-CN" dirty="0" smtClean="0"/>
              <a:t>=</a:t>
            </a:r>
            <a:r>
              <a:rPr lang="en-US" altLang="zh-CN" dirty="0" smtClean="0">
                <a:solidFill>
                  <a:srgbClr val="FF0000"/>
                </a:solidFill>
              </a:rPr>
              <a:t>70%</a:t>
            </a:r>
            <a:r>
              <a:rPr lang="zh-CN" altLang="en-US" dirty="0" smtClean="0">
                <a:solidFill>
                  <a:srgbClr val="FF0000"/>
                </a:solidFill>
              </a:rPr>
              <a:t>情绪</a:t>
            </a:r>
            <a:r>
              <a:rPr lang="en-US" altLang="zh-CN" dirty="0" smtClean="0"/>
              <a:t>+30%</a:t>
            </a:r>
            <a:r>
              <a:rPr lang="zh-CN" altLang="en-US" dirty="0" smtClean="0"/>
              <a:t>内容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88" y="2331720"/>
            <a:ext cx="3017520" cy="4526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16" y="3810000"/>
            <a:ext cx="4546600" cy="3048000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87624" y="1096645"/>
            <a:ext cx="4136136" cy="631571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积极语言（回应）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23616" y="2432303"/>
            <a:ext cx="4639056" cy="3186875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、你现在过得怎么样？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、工作还行？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、收入不错吧？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、和爱人甜甜蜜蜜的？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、老父亲怎么样？</a:t>
            </a:r>
            <a:endParaRPr lang="en-US" altLang="zh-CN" dirty="0" smtClean="0"/>
          </a:p>
          <a:p>
            <a:r>
              <a:rPr lang="en-US" altLang="zh-CN" dirty="0" smtClean="0"/>
              <a:t>6</a:t>
            </a:r>
            <a:r>
              <a:rPr lang="zh-CN" altLang="en-US" dirty="0" smtClean="0"/>
              <a:t>、孩子肯定特懂事吧？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9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xfrm>
            <a:off x="2482851" y="1216152"/>
            <a:ext cx="2588896" cy="808608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rgbClr val="FF0000"/>
                </a:solidFill>
              </a:rPr>
              <a:t>沟通方法</a:t>
            </a:r>
            <a:endParaRPr lang="zh-CN" altLang="zh-CN" dirty="0" smtClean="0"/>
          </a:p>
        </p:txBody>
      </p: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2482851" y="2420938"/>
            <a:ext cx="779500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/>
              <a:t>1</a:t>
            </a:r>
            <a:r>
              <a:rPr lang="zh-CN" altLang="en-US" sz="2000" dirty="0" smtClean="0"/>
              <a:t>、倾听       </a:t>
            </a:r>
            <a:r>
              <a:rPr lang="zh-CN" altLang="en-US" sz="2000" dirty="0" smtClean="0">
                <a:solidFill>
                  <a:srgbClr val="FF0000"/>
                </a:solidFill>
              </a:rPr>
              <a:t>听</a:t>
            </a:r>
            <a:r>
              <a:rPr lang="zh-CN" altLang="en-US" sz="2000" dirty="0" smtClean="0"/>
              <a:t>，（问</a:t>
            </a:r>
            <a:r>
              <a:rPr lang="zh-CN" altLang="en-US" sz="2000" dirty="0"/>
              <a:t>）</a:t>
            </a:r>
            <a:r>
              <a:rPr lang="zh-CN" altLang="en-US" sz="2000" dirty="0" smtClean="0"/>
              <a:t>说</a:t>
            </a:r>
            <a:endParaRPr lang="zh-CN" altLang="en-US" sz="20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/>
              <a:t>2、</a:t>
            </a:r>
            <a:r>
              <a:rPr lang="zh-CN" altLang="en-US" sz="2000" dirty="0" smtClean="0"/>
              <a:t>接纳       </a:t>
            </a:r>
            <a:r>
              <a:rPr lang="zh-CN" altLang="en-US" sz="2000" dirty="0" smtClean="0">
                <a:solidFill>
                  <a:srgbClr val="FF0000"/>
                </a:solidFill>
              </a:rPr>
              <a:t>共</a:t>
            </a:r>
            <a:r>
              <a:rPr lang="zh-CN" altLang="en-US" sz="2000" dirty="0">
                <a:solidFill>
                  <a:srgbClr val="FF0000"/>
                </a:solidFill>
              </a:rPr>
              <a:t>情</a:t>
            </a:r>
            <a:r>
              <a:rPr lang="zh-CN" altLang="en-US" sz="2000" dirty="0"/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/>
              <a:t>3、告诉孩子你的</a:t>
            </a:r>
            <a:r>
              <a:rPr lang="zh-CN" altLang="en-US" sz="2000" dirty="0">
                <a:solidFill>
                  <a:srgbClr val="FF0000"/>
                </a:solidFill>
              </a:rPr>
              <a:t>担心 </a:t>
            </a:r>
            <a:r>
              <a:rPr lang="zh-CN" altLang="en-US" sz="2000" dirty="0"/>
              <a:t>（多用“我”，少用“你”）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/>
              <a:t>4、</a:t>
            </a:r>
            <a:r>
              <a:rPr lang="zh-CN" altLang="en-US" sz="2000" dirty="0">
                <a:sym typeface="+mn-ea"/>
              </a:rPr>
              <a:t>启发孩子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解决问题</a:t>
            </a:r>
            <a:r>
              <a:rPr lang="zh-CN" altLang="en-US" sz="2000" dirty="0">
                <a:sym typeface="+mn-ea"/>
              </a:rPr>
              <a:t>，提升自我意识</a:t>
            </a:r>
            <a:endParaRPr lang="zh-CN" altLang="en-US" sz="20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/>
              <a:t>     多用“选择”“建议”“如果是我，我会……”，少用“指令” 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/>
              <a:t>5、伸出</a:t>
            </a:r>
            <a:r>
              <a:rPr lang="zh-CN" altLang="en-US" sz="2000" dirty="0">
                <a:solidFill>
                  <a:srgbClr val="FF0000"/>
                </a:solidFill>
              </a:rPr>
              <a:t>援助</a:t>
            </a:r>
            <a:r>
              <a:rPr lang="zh-CN" altLang="en-US" sz="2000" dirty="0"/>
              <a:t>之手：你觉得妈妈如何做，才能让你更有力量？</a:t>
            </a:r>
          </a:p>
        </p:txBody>
      </p:sp>
      <p:pic>
        <p:nvPicPr>
          <p:cNvPr id="12292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73279" y="0"/>
            <a:ext cx="11382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9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0096" y="557149"/>
            <a:ext cx="3249168" cy="905891"/>
          </a:xfrm>
        </p:spPr>
        <p:txBody>
          <a:bodyPr/>
          <a:lstStyle/>
          <a:p>
            <a:r>
              <a:rPr lang="zh-CN" altLang="en-US" dirty="0" smtClean="0"/>
              <a:t>沟通：倾听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0" y="2183318"/>
            <a:ext cx="6403848" cy="2435479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>
                <a:latin typeface="+mn-ea"/>
              </a:rPr>
              <a:t>1</a:t>
            </a:r>
            <a:r>
              <a:rPr lang="zh-CN" altLang="en-US" sz="2400" dirty="0" smtClean="0">
                <a:latin typeface="+mn-ea"/>
              </a:rPr>
              <a:t>、目光注视，表示认真，在意。</a:t>
            </a:r>
            <a:endParaRPr lang="en-US" altLang="zh-CN" sz="2400" dirty="0" smtClean="0">
              <a:latin typeface="+mn-ea"/>
            </a:endParaRPr>
          </a:p>
          <a:p>
            <a:r>
              <a:rPr lang="en-US" altLang="zh-CN" sz="2400" dirty="0" smtClean="0">
                <a:latin typeface="+mn-ea"/>
              </a:rPr>
              <a:t>2</a:t>
            </a:r>
            <a:r>
              <a:rPr lang="zh-CN" altLang="en-US" sz="2400" dirty="0" smtClean="0">
                <a:latin typeface="+mn-ea"/>
              </a:rPr>
              <a:t>、身体前倾，表示对谈话感兴趣。</a:t>
            </a:r>
          </a:p>
          <a:p>
            <a:r>
              <a:rPr lang="en-US" altLang="zh-CN" sz="2400" dirty="0" smtClean="0">
                <a:latin typeface="+mn-ea"/>
              </a:rPr>
              <a:t>3</a:t>
            </a:r>
            <a:r>
              <a:rPr lang="zh-CN" altLang="en-US" sz="2400" dirty="0" smtClean="0">
                <a:latin typeface="+mn-ea"/>
              </a:rPr>
              <a:t>、“所答即所问”，这表示你在思考。</a:t>
            </a:r>
          </a:p>
          <a:p>
            <a:r>
              <a:rPr lang="en-US" altLang="zh-CN" sz="2400" dirty="0" smtClean="0">
                <a:latin typeface="+mn-ea"/>
              </a:rPr>
              <a:t>4</a:t>
            </a:r>
            <a:r>
              <a:rPr lang="zh-CN" altLang="en-US" sz="2400" dirty="0" smtClean="0">
                <a:latin typeface="+mn-ea"/>
              </a:rPr>
              <a:t>、在倾听的过程中，适时加上自己的见解，以使给予和吸收两个方面平衡。</a:t>
            </a:r>
          </a:p>
          <a:p>
            <a:r>
              <a:rPr lang="en-US" altLang="zh-CN" sz="2400" dirty="0" smtClean="0">
                <a:latin typeface="+mn-ea"/>
              </a:rPr>
              <a:t>5</a:t>
            </a:r>
            <a:r>
              <a:rPr lang="zh-CN" altLang="en-US" sz="2400" dirty="0" smtClean="0">
                <a:latin typeface="+mn-ea"/>
              </a:rPr>
              <a:t>、以头部动作和丰富的面部表情回应说话者。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524000" y="4928617"/>
            <a:ext cx="2636520" cy="48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latin typeface="+mn-ea"/>
              </a:rPr>
              <a:t>案例：同学约会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47875"/>
          <a:stretch/>
        </p:blipFill>
        <p:spPr>
          <a:xfrm>
            <a:off x="8269223" y="82296"/>
            <a:ext cx="3922777" cy="6637524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9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452662" y="4000505"/>
            <a:ext cx="6715172" cy="1836611"/>
          </a:xfrm>
          <a:prstGeom prst="rect">
            <a:avLst/>
          </a:prstGeom>
          <a:noFill/>
          <a:ln w="127000" cmpd="thickThin">
            <a:solidFill>
              <a:srgbClr val="C00000"/>
            </a:solidFill>
            <a:miter lim="800000"/>
            <a:headEnd/>
            <a:tailEnd/>
          </a:ln>
        </p:spPr>
        <p:txBody>
          <a:bodyPr wrap="square" lIns="180000" tIns="180000" rIns="180000" bIns="180000">
            <a:spAutoFit/>
          </a:bodyPr>
          <a:lstStyle/>
          <a:p>
            <a:pPr>
              <a:lnSpc>
                <a:spcPts val="5760"/>
              </a:lnSpc>
            </a:pPr>
            <a:r>
              <a:rPr lang="zh-CN" altLang="en-US" sz="4800" kern="100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    重视父母与孩子的沟通，刻不容缓！</a:t>
            </a:r>
            <a:endParaRPr lang="en-US" altLang="zh-CN" sz="4800" kern="100" dirty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pic>
        <p:nvPicPr>
          <p:cNvPr id="5" name="图片 2" descr="png-104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7703" y="2571745"/>
            <a:ext cx="1857371" cy="185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81224" y="1928803"/>
            <a:ext cx="685804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pc="200" dirty="0">
                <a:solidFill>
                  <a:srgbClr val="002060"/>
                </a:solidFill>
                <a:latin typeface="+mj-ea"/>
                <a:ea typeface="+mj-ea"/>
                <a:cs typeface="Times New Roman" pitchFamily="18" charset="0"/>
              </a:rPr>
              <a:t>    受访的</a:t>
            </a:r>
            <a:r>
              <a:rPr lang="en-US" altLang="zh-CN" sz="3200" b="1" spc="200" dirty="0">
                <a:solidFill>
                  <a:srgbClr val="002060"/>
                </a:solidFill>
                <a:latin typeface="+mj-ea"/>
                <a:ea typeface="+mj-ea"/>
                <a:cs typeface="Times New Roman" pitchFamily="18" charset="0"/>
              </a:rPr>
              <a:t>2000</a:t>
            </a:r>
            <a:r>
              <a:rPr lang="zh-CN" altLang="en-US" sz="3200" b="1" spc="200" dirty="0">
                <a:solidFill>
                  <a:srgbClr val="002060"/>
                </a:solidFill>
                <a:latin typeface="+mj-ea"/>
                <a:ea typeface="+mj-ea"/>
                <a:cs typeface="Times New Roman" pitchFamily="18" charset="0"/>
              </a:rPr>
              <a:t>名“问题少年”中，有</a:t>
            </a:r>
            <a:r>
              <a:rPr lang="en-US" altLang="zh-CN" sz="3200" b="1" spc="200" dirty="0">
                <a:solidFill>
                  <a:srgbClr val="C00000"/>
                </a:solidFill>
                <a:latin typeface="+mj-ea"/>
                <a:ea typeface="+mj-ea"/>
                <a:cs typeface="Times New Roman" pitchFamily="18" charset="0"/>
              </a:rPr>
              <a:t>82%</a:t>
            </a:r>
            <a:r>
              <a:rPr lang="zh-CN" altLang="en-US" sz="3200" b="1" spc="200" dirty="0" smtClean="0">
                <a:solidFill>
                  <a:srgbClr val="002060"/>
                </a:solidFill>
                <a:latin typeface="+mj-ea"/>
                <a:ea typeface="+mj-ea"/>
                <a:cs typeface="Times New Roman" pitchFamily="18" charset="0"/>
              </a:rPr>
              <a:t>的少年</a:t>
            </a:r>
            <a:r>
              <a:rPr lang="zh-CN" altLang="en-US" sz="3200" b="1" spc="200" dirty="0" smtClean="0">
                <a:solidFill>
                  <a:srgbClr val="002060"/>
                </a:solidFill>
                <a:latin typeface="+mj-ea"/>
                <a:ea typeface="+mj-ea"/>
                <a:cs typeface="宋体" pitchFamily="2" charset="-122"/>
              </a:rPr>
              <a:t>与</a:t>
            </a:r>
            <a:r>
              <a:rPr lang="zh-CN" altLang="en-US" sz="3200" b="1" spc="200" dirty="0">
                <a:solidFill>
                  <a:srgbClr val="002060"/>
                </a:solidFill>
                <a:latin typeface="+mj-ea"/>
                <a:ea typeface="+mj-ea"/>
                <a:cs typeface="宋体" pitchFamily="2" charset="-122"/>
              </a:rPr>
              <a:t>父母缺乏沟通。</a:t>
            </a:r>
            <a:endParaRPr lang="zh-CN" altLang="en-US" sz="4000" b="1" spc="2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28036" y="1112124"/>
            <a:ext cx="607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000000"/>
                </a:solidFill>
                <a:latin typeface="汉仪中圆简" pitchFamily="49" charset="-122"/>
                <a:ea typeface="汉仪中圆简" pitchFamily="49" charset="-122"/>
                <a:cs typeface="宋体" pitchFamily="2" charset="-122"/>
              </a:rPr>
              <a:t>某青少年</a:t>
            </a:r>
            <a:r>
              <a:rPr lang="zh-CN" altLang="en-US" sz="2000" dirty="0">
                <a:solidFill>
                  <a:srgbClr val="000000"/>
                </a:solidFill>
                <a:latin typeface="汉仪中圆简" pitchFamily="49" charset="-122"/>
                <a:ea typeface="汉仪中圆简" pitchFamily="49" charset="-122"/>
                <a:cs typeface="宋体" pitchFamily="2" charset="-122"/>
              </a:rPr>
              <a:t>维权咨询中心的</a:t>
            </a:r>
            <a:r>
              <a:rPr lang="zh-CN" altLang="en-US" sz="2000" dirty="0">
                <a:latin typeface="汉仪中圆简" pitchFamily="49" charset="-122"/>
                <a:ea typeface="汉仪中圆简" pitchFamily="49" charset="-122"/>
                <a:cs typeface="Times New Roman" pitchFamily="18" charset="0"/>
              </a:rPr>
              <a:t>一项调查表明：</a:t>
            </a:r>
            <a:endParaRPr lang="zh-CN" altLang="en-US" sz="3200" dirty="0">
              <a:latin typeface="汉仪中圆简" pitchFamily="49" charset="-122"/>
              <a:ea typeface="汉仪中圆简" pitchFamily="49" charset="-122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0883965" y="225616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7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24101" y="1571613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kern="0" dirty="0">
                <a:latin typeface="黑体" pitchFamily="2" charset="-122"/>
                <a:ea typeface="黑体" pitchFamily="2" charset="-122"/>
              </a:rPr>
              <a:t>父母倾听不够的主要原因：</a:t>
            </a:r>
          </a:p>
        </p:txBody>
      </p:sp>
      <p:sp>
        <p:nvSpPr>
          <p:cNvPr id="3" name="矩形 2"/>
          <p:cNvSpPr/>
          <p:nvPr/>
        </p:nvSpPr>
        <p:spPr>
          <a:xfrm>
            <a:off x="3309918" y="2285992"/>
            <a:ext cx="6000792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400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、父母没有时间倾听；</a:t>
            </a:r>
            <a:endParaRPr lang="en-US" altLang="zh-CN" sz="2400" dirty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、父母不懂得，孩子对倾听的渴求度；</a:t>
            </a:r>
            <a:endParaRPr lang="en-US" altLang="zh-CN" sz="2400" dirty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400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、父母不懂得，孩子有些话只能对父母说；</a:t>
            </a:r>
            <a:endParaRPr lang="en-US" altLang="zh-CN" sz="2400" dirty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400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、有些父母不愿意倾听；</a:t>
            </a:r>
            <a:endParaRPr lang="en-US" altLang="zh-CN" sz="2400" dirty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5</a:t>
            </a:r>
            <a:r>
              <a:rPr lang="zh-CN" altLang="en-US" sz="2400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</a:rPr>
              <a:t>、父母不知道，倾听是可以治病的。</a:t>
            </a:r>
            <a:endParaRPr lang="en-US" altLang="zh-CN" sz="2400" dirty="0">
              <a:solidFill>
                <a:srgbClr val="002060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7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85" y="457200"/>
            <a:ext cx="6517315" cy="57424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5296" y="795528"/>
            <a:ext cx="3608832" cy="69399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悦纳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共情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5296" y="2221993"/>
            <a:ext cx="5340096" cy="1581912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、语言接纳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、非语言（动作行为）接纳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、不干涉的方式（沉默）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944368" y="4544569"/>
            <a:ext cx="5056632" cy="155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11053763" y="0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6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976" y="1828800"/>
            <a:ext cx="1496568" cy="822008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担心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976" y="3041777"/>
            <a:ext cx="1197864" cy="1502791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顾虑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害怕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焦虑</a:t>
            </a: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2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6840" y="1508760"/>
            <a:ext cx="2453640" cy="739712"/>
          </a:xfrm>
        </p:spPr>
        <p:txBody>
          <a:bodyPr/>
          <a:lstStyle/>
          <a:p>
            <a:r>
              <a:rPr lang="zh-CN" altLang="en-US" dirty="0" smtClean="0"/>
              <a:t>解决问题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6840" y="3083718"/>
            <a:ext cx="4136136" cy="54425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将机会和权利留给孩子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92" y="950976"/>
            <a:ext cx="5952059" cy="4809744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2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7544" y="1188720"/>
            <a:ext cx="1493520" cy="758000"/>
          </a:xfrm>
        </p:spPr>
        <p:txBody>
          <a:bodyPr/>
          <a:lstStyle/>
          <a:p>
            <a:r>
              <a:rPr lang="zh-CN" altLang="en-US" dirty="0" smtClean="0"/>
              <a:t>支持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6167" r="49678" b="5993"/>
          <a:stretch/>
        </p:blipFill>
        <p:spPr>
          <a:xfrm>
            <a:off x="6263640" y="438911"/>
            <a:ext cx="4498848" cy="5988914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008888" y="2253520"/>
            <a:ext cx="4846320" cy="139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/>
              <a:t>你觉得妈妈如何做，才能让你更有力量？</a:t>
            </a:r>
            <a:endParaRPr lang="zh-CN" altLang="en-US" sz="3200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008888" y="3959352"/>
            <a:ext cx="4846320" cy="512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/>
              <a:t>你需要爸爸帮你做什么？</a:t>
            </a:r>
            <a:endParaRPr lang="zh-CN" altLang="en-US" sz="3200" dirty="0"/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2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328" y="1206373"/>
            <a:ext cx="1648968" cy="805307"/>
          </a:xfrm>
        </p:spPr>
        <p:txBody>
          <a:bodyPr/>
          <a:lstStyle/>
          <a:p>
            <a:r>
              <a:rPr lang="zh-CN" altLang="en-US" dirty="0" smtClean="0"/>
              <a:t>案例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34312" y="2511425"/>
            <a:ext cx="9302496" cy="1959991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、下班，进家门，电视开着，水果皮、瓜子皮满地都是，儿子拿着手机在打游戏。</a:t>
            </a:r>
            <a:r>
              <a:rPr lang="zh-CN" altLang="en-US" sz="1100" dirty="0" smtClean="0"/>
              <a:t>（荣誉、目标、互动、惊喜）</a:t>
            </a:r>
            <a:endParaRPr lang="en-US" altLang="zh-CN" sz="1100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4:30</a:t>
            </a:r>
            <a:r>
              <a:rPr lang="zh-CN" altLang="en-US" dirty="0" smtClean="0"/>
              <a:t>放学回家，</a:t>
            </a:r>
            <a:r>
              <a:rPr lang="en-US" altLang="zh-CN" dirty="0" smtClean="0"/>
              <a:t>7</a:t>
            </a:r>
            <a:r>
              <a:rPr lang="zh-CN" altLang="en-US" dirty="0" smtClean="0"/>
              <a:t>点还没写作。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7</a:t>
            </a:r>
            <a:r>
              <a:rPr lang="zh-CN" altLang="en-US" dirty="0" smtClean="0"/>
              <a:t>点开始写作业，边写边玩。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6"/>
          <a:stretch/>
        </p:blipFill>
        <p:spPr>
          <a:xfrm>
            <a:off x="1829180" y="-1"/>
            <a:ext cx="10362820" cy="685800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37918" y="712532"/>
            <a:ext cx="6729984" cy="448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、让孩子的喜怒哀乐都愿意与父母分享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923544" y="4892040"/>
            <a:ext cx="6739128" cy="53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600" dirty="0" smtClean="0"/>
              <a:t>4</a:t>
            </a:r>
            <a:r>
              <a:rPr lang="zh-CN" altLang="en-US" sz="2600" dirty="0" smtClean="0"/>
              <a:t>、改善亲子关系，成为孩子信任的良师益友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923544" y="1443164"/>
            <a:ext cx="6729984" cy="432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、给孩子渴望得到的理解与力量。</a:t>
            </a:r>
            <a:endParaRPr lang="en-US" altLang="zh-CN" sz="2400" dirty="0" smtClean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923544" y="3566159"/>
            <a:ext cx="6440044" cy="120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/>
              <a:t>3</a:t>
            </a:r>
            <a:r>
              <a:rPr lang="zh-CN" altLang="en-US" sz="2400" dirty="0" smtClean="0"/>
              <a:t>、有效传达信息，帮助孩子修正过失，培养孩子解决冲突、化解矛盾和处理问题的能力，有效提高孩子的自我反省、提高和完善意识。</a:t>
            </a:r>
            <a:endParaRPr lang="en-US" altLang="zh-CN" sz="2400" dirty="0" smtClean="0"/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1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"/>
          <a:stretch/>
        </p:blipFill>
        <p:spPr>
          <a:xfrm>
            <a:off x="393192" y="0"/>
            <a:ext cx="11475720" cy="687247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70404" y="2182241"/>
            <a:ext cx="3569208" cy="5060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还</a:t>
            </a:r>
            <a:r>
              <a:rPr lang="zh-CN" altLang="en-US" dirty="0" smtClean="0"/>
              <a:t>给孩子生活的</a:t>
            </a:r>
            <a:r>
              <a:rPr lang="zh-CN" altLang="en-US" dirty="0" smtClean="0">
                <a:solidFill>
                  <a:srgbClr val="FF0000"/>
                </a:solidFill>
              </a:rPr>
              <a:t>权利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6653784" y="804672"/>
            <a:ext cx="3569208" cy="493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rgbClr val="FF0000"/>
                </a:solidFill>
              </a:rPr>
              <a:t>陪</a:t>
            </a:r>
            <a:r>
              <a:rPr lang="zh-CN" altLang="en-US" dirty="0" smtClean="0"/>
              <a:t>孩子在错误中成长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6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84904" y="1618488"/>
            <a:ext cx="2919984" cy="758000"/>
          </a:xfrm>
        </p:spPr>
        <p:txBody>
          <a:bodyPr/>
          <a:lstStyle/>
          <a:p>
            <a:r>
              <a:rPr lang="zh-CN" altLang="en-US" dirty="0" smtClean="0"/>
              <a:t> 因材施教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4904" y="3160649"/>
            <a:ext cx="3532632" cy="460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适合的就是最好的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65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419856" y="1353312"/>
            <a:ext cx="4745736" cy="758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微信：</a:t>
            </a:r>
            <a:r>
              <a:rPr lang="en-US" altLang="zh-CN" dirty="0" smtClean="0"/>
              <a:t>13681155488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08" y="2394621"/>
            <a:ext cx="3436151" cy="3436151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7"/>
          <a:stretch/>
        </p:blipFill>
        <p:spPr>
          <a:xfrm>
            <a:off x="3780282" y="1297496"/>
            <a:ext cx="4762500" cy="46643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22448" y="722376"/>
            <a:ext cx="6678168" cy="812864"/>
          </a:xfrm>
        </p:spPr>
        <p:txBody>
          <a:bodyPr/>
          <a:lstStyle/>
          <a:p>
            <a:r>
              <a:rPr lang="zh-CN" altLang="en-US" dirty="0" smtClean="0"/>
              <a:t>为什么方法不能解决问题？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3676" y="2249424"/>
            <a:ext cx="5315712" cy="45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游戏：食指交叉摆出 “人” 字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873752" y="5577840"/>
            <a:ext cx="2752344" cy="621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/>
              <a:t>“换位思考”</a:t>
            </a:r>
            <a:endParaRPr lang="en-US" altLang="zh-CN" dirty="0"/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25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2056" y="1024128"/>
            <a:ext cx="3660648" cy="489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狮子和老虎之间爆发了一场激烈的冲突，到最后，两败俱伤。狮子快要断气时，对老虎说：“如果不是你非要抢我的地盘，我们不会弄成现在的样子。”老虎吃惊地说：“我从未想过要抢你的地盘，我一直以为是你要侵略我。”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1024128"/>
            <a:ext cx="4649898" cy="4727397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0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45" y="2139696"/>
            <a:ext cx="6799943" cy="38079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3296" y="934593"/>
            <a:ext cx="6336792" cy="485267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沟通：一场没有硝烟的战争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10932" y="2859532"/>
            <a:ext cx="822960" cy="2368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b="1" dirty="0" smtClean="0"/>
              <a:t>控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制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权</a:t>
            </a:r>
            <a:endParaRPr lang="zh-CN" altLang="en-US" b="1" dirty="0"/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6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b="29200"/>
          <a:stretch/>
        </p:blipFill>
        <p:spPr>
          <a:xfrm>
            <a:off x="3511296" y="2273012"/>
            <a:ext cx="5337068" cy="234061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0432" y="1371600"/>
            <a:ext cx="4346429" cy="1020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沟通是一种能力，是可以被唤醒和培养的一种潜能。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9226297" y="969264"/>
            <a:ext cx="2331720" cy="510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/>
              <a:t>善于发现他人的需求，懂得如何把握、维持和改善与他人的关系，同时也能很好地展示自己的能力和需求，最终获得良好的人际关系和较大的发展空间。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031454" y="4851369"/>
            <a:ext cx="5471198" cy="1225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/>
              <a:t>是在现实生活和工作中不断摸索、学习、思考、体会，并加以改进和提高，从而逐步获得的技巧。</a:t>
            </a:r>
            <a:endParaRPr lang="zh-CN" altLang="en-US" dirty="0"/>
          </a:p>
        </p:txBody>
      </p:sp>
      <p:pic>
        <p:nvPicPr>
          <p:cNvPr id="10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6"/>
          <a:stretch/>
        </p:blipFill>
        <p:spPr>
          <a:xfrm>
            <a:off x="1829180" y="-1"/>
            <a:ext cx="10362820" cy="685800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37918" y="712532"/>
            <a:ext cx="6729984" cy="448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、让孩子的喜怒哀乐都愿意与父母分享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923544" y="4892040"/>
            <a:ext cx="6739128" cy="53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600" dirty="0" smtClean="0"/>
              <a:t>4</a:t>
            </a:r>
            <a:r>
              <a:rPr lang="zh-CN" altLang="en-US" sz="2600" dirty="0" smtClean="0"/>
              <a:t>、改善亲子关系，成为孩子信任的良师益友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923544" y="1443164"/>
            <a:ext cx="6729984" cy="432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、给孩子渴望得到的理解与力量。</a:t>
            </a:r>
            <a:endParaRPr lang="en-US" altLang="zh-CN" sz="2400" dirty="0" smtClean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923544" y="3566159"/>
            <a:ext cx="6440044" cy="120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/>
              <a:t>3</a:t>
            </a:r>
            <a:r>
              <a:rPr lang="zh-CN" altLang="en-US" sz="2400" dirty="0" smtClean="0"/>
              <a:t>、有效传达信息，帮助孩子修正过失，培养孩子解决冲突、化解矛盾和处理问题的能力，有效提高孩子的自我反省、提高和完善意识。</a:t>
            </a:r>
            <a:endParaRPr lang="en-US" altLang="zh-CN" sz="2400" dirty="0" smtClean="0"/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94045" y="87408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6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952" y="1580960"/>
            <a:ext cx="5849716" cy="478326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4064" y="466344"/>
            <a:ext cx="1527048" cy="74980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关系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0744" y="2697479"/>
            <a:ext cx="3956304" cy="157753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得到尊重和</a:t>
            </a:r>
            <a:r>
              <a:rPr lang="zh-CN" altLang="en-US" dirty="0"/>
              <a:t>理解</a:t>
            </a:r>
            <a:endParaRPr lang="en-US" altLang="zh-CN" dirty="0"/>
          </a:p>
          <a:p>
            <a:r>
              <a:rPr lang="zh-CN" altLang="en-US" dirty="0" smtClean="0"/>
              <a:t>得到支持和</a:t>
            </a:r>
            <a:r>
              <a:rPr lang="zh-CN" altLang="en-US" dirty="0"/>
              <a:t>信任</a:t>
            </a:r>
            <a:endParaRPr lang="en-US" altLang="zh-CN" dirty="0"/>
          </a:p>
          <a:p>
            <a:r>
              <a:rPr lang="zh-CN" altLang="en-US" dirty="0" smtClean="0"/>
              <a:t>得到</a:t>
            </a:r>
            <a:r>
              <a:rPr lang="zh-CN" altLang="en-US" dirty="0" smtClean="0">
                <a:solidFill>
                  <a:srgbClr val="FF0000"/>
                </a:solidFill>
              </a:rPr>
              <a:t>归属感和价值感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7699248" y="1462088"/>
            <a:ext cx="667512" cy="40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5%</a:t>
            </a:r>
            <a:endParaRPr lang="zh-CN" altLang="en-US" dirty="0"/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9" t="17978" r="20078" b="10326"/>
          <a:stretch>
            <a:fillRect/>
          </a:stretch>
        </p:blipFill>
        <p:spPr bwMode="auto">
          <a:xfrm>
            <a:off x="242507" y="174752"/>
            <a:ext cx="11382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3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1645</Words>
  <Application>Microsoft Office PowerPoint</Application>
  <PresentationFormat>宽屏</PresentationFormat>
  <Paragraphs>175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汉仪中圆简</vt:lpstr>
      <vt:lpstr>黑体</vt:lpstr>
      <vt:lpstr>华文新魏</vt:lpstr>
      <vt:lpstr>华文中宋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怎么说孩子才会听 怎么听孩子才会说</vt:lpstr>
      <vt:lpstr>PowerPoint 演示文稿</vt:lpstr>
      <vt:lpstr>为什么方法不能解决问题？</vt:lpstr>
      <vt:lpstr>PowerPoint 演示文稿</vt:lpstr>
      <vt:lpstr>沟通：一场没有硝烟的战争</vt:lpstr>
      <vt:lpstr>PowerPoint 演示文稿</vt:lpstr>
      <vt:lpstr>PowerPoint 演示文稿</vt:lpstr>
      <vt:lpstr>关系</vt:lpstr>
      <vt:lpstr>沟通的12个类型</vt:lpstr>
      <vt:lpstr>沟通的12个类型</vt:lpstr>
      <vt:lpstr>沟通的12个类型</vt:lpstr>
      <vt:lpstr>沟通的12个类型</vt:lpstr>
      <vt:lpstr>沟通的12个类型</vt:lpstr>
      <vt:lpstr>沟通的12个类型</vt:lpstr>
      <vt:lpstr>沟通的12个类型</vt:lpstr>
      <vt:lpstr>沟通的12个类型</vt:lpstr>
      <vt:lpstr>沟通的12个类型</vt:lpstr>
      <vt:lpstr>沟通的12个类型</vt:lpstr>
      <vt:lpstr>沟通的12个类型</vt:lpstr>
      <vt:lpstr>沟通的12个类型</vt:lpstr>
      <vt:lpstr>沟通的12个类型</vt:lpstr>
      <vt:lpstr>沟通的12个类型</vt:lpstr>
      <vt:lpstr>怎么说孩子才会听 怎么听孩子才会说</vt:lpstr>
      <vt:lpstr>明确角色</vt:lpstr>
      <vt:lpstr>情绪——沟通障碍的罪魁祸首</vt:lpstr>
      <vt:lpstr>积极语言（回应）</vt:lpstr>
      <vt:lpstr>沟通方法</vt:lpstr>
      <vt:lpstr>沟通：倾听</vt:lpstr>
      <vt:lpstr>PowerPoint 演示文稿</vt:lpstr>
      <vt:lpstr>悦纳——共情</vt:lpstr>
      <vt:lpstr>担心</vt:lpstr>
      <vt:lpstr>解决问题</vt:lpstr>
      <vt:lpstr>支持</vt:lpstr>
      <vt:lpstr>案例</vt:lpstr>
      <vt:lpstr>PowerPoint 演示文稿</vt:lpstr>
      <vt:lpstr>PowerPoint 演示文稿</vt:lpstr>
      <vt:lpstr> 因材施教</vt:lpstr>
      <vt:lpstr> 微信：13681155488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沟通与习惯养成</dc:title>
  <dc:creator>后海两间半</dc:creator>
  <cp:lastModifiedBy>后海两间半</cp:lastModifiedBy>
  <cp:revision>59</cp:revision>
  <dcterms:created xsi:type="dcterms:W3CDTF">2017-03-12T06:43:45Z</dcterms:created>
  <dcterms:modified xsi:type="dcterms:W3CDTF">2017-03-15T16:44:16Z</dcterms:modified>
</cp:coreProperties>
</file>