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6"/>
  </p:notesMasterIdLst>
  <p:handoutMasterIdLst>
    <p:handoutMasterId r:id="rId49"/>
  </p:handoutMasterIdLst>
  <p:sldIdLst>
    <p:sldId id="853" r:id="rId4"/>
    <p:sldId id="1020" r:id="rId5"/>
    <p:sldId id="993" r:id="rId7"/>
    <p:sldId id="782" r:id="rId8"/>
    <p:sldId id="783" r:id="rId9"/>
    <p:sldId id="857" r:id="rId10"/>
    <p:sldId id="856" r:id="rId11"/>
    <p:sldId id="858" r:id="rId12"/>
    <p:sldId id="998" r:id="rId13"/>
    <p:sldId id="948" r:id="rId14"/>
    <p:sldId id="1003" r:id="rId15"/>
    <p:sldId id="862" r:id="rId16"/>
    <p:sldId id="1005" r:id="rId17"/>
    <p:sldId id="1006" r:id="rId18"/>
    <p:sldId id="1019" r:id="rId19"/>
    <p:sldId id="994" r:id="rId20"/>
    <p:sldId id="647" r:id="rId21"/>
    <p:sldId id="949" r:id="rId22"/>
    <p:sldId id="950" r:id="rId23"/>
    <p:sldId id="1021" r:id="rId24"/>
    <p:sldId id="1022" r:id="rId25"/>
    <p:sldId id="1023" r:id="rId26"/>
    <p:sldId id="1024" r:id="rId27"/>
    <p:sldId id="652" r:id="rId28"/>
    <p:sldId id="992" r:id="rId29"/>
    <p:sldId id="1014" r:id="rId30"/>
    <p:sldId id="965" r:id="rId31"/>
    <p:sldId id="961" r:id="rId32"/>
    <p:sldId id="966" r:id="rId33"/>
    <p:sldId id="967" r:id="rId34"/>
    <p:sldId id="991" r:id="rId35"/>
    <p:sldId id="776" r:id="rId36"/>
    <p:sldId id="1025" r:id="rId37"/>
    <p:sldId id="1027" r:id="rId38"/>
    <p:sldId id="1026" r:id="rId39"/>
    <p:sldId id="1028" r:id="rId40"/>
    <p:sldId id="979" r:id="rId41"/>
    <p:sldId id="980" r:id="rId42"/>
    <p:sldId id="983" r:id="rId43"/>
    <p:sldId id="1029" r:id="rId44"/>
    <p:sldId id="1001" r:id="rId45"/>
    <p:sldId id="937" r:id="rId46"/>
    <p:sldId id="939" r:id="rId47"/>
    <p:sldId id="940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A1"/>
    <a:srgbClr val="F1891A"/>
    <a:srgbClr val="FFE880"/>
    <a:srgbClr val="9BDAC6"/>
    <a:srgbClr val="FFC000"/>
    <a:srgbClr val="FFFCDE"/>
    <a:srgbClr val="FF8500"/>
    <a:srgbClr val="EEE4E4"/>
    <a:srgbClr val="FF0000"/>
    <a:srgbClr val="8B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9629" autoAdjust="0"/>
  </p:normalViewPr>
  <p:slideViewPr>
    <p:cSldViewPr>
      <p:cViewPr>
        <p:scale>
          <a:sx n="64" d="100"/>
          <a:sy n="64" d="100"/>
        </p:scale>
        <p:origin x="-936" y="-246"/>
      </p:cViewPr>
      <p:guideLst>
        <p:guide orient="horz" pos="2160"/>
        <p:guide pos="38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08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多次</a:t>
            </a: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A7FCB-0D04-4E0E-8FF8-E19E716D00D5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DFD15-D4D8-4784-BEF4-57BEE62B1E06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案例：初二女生，考得好，父母特别高兴给他钱做奖励，考不好就批评，想法就是：父母只在乎分数，根本不知道我到底需要什么，也不关心我到底喜欢什么。感受：失望，伤心。行为：离家出走。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初二男生：小学和初一成绩还不错，但是上了初二变得非常孤立，几乎不和人说话。经过了解，初一他最好的朋友死于一次意外。他当时悲伤痛苦。做了一个决定：我再也不交朋友了，因为我不想再感受这种痛苦。行为：不交任何朋友，别人来和他说话他也非常冷淡，然后学习成绩下滑，不想上学了。</a:t>
            </a:r>
            <a:endParaRPr lang="zh-CN" altLang="en-US" smtClean="0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E6654-7E60-4E0B-910C-BEBDF91D63F7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案例：初二女生，考得好，父母特别高兴给他钱做奖励，考不好就批评，想法就是：父母只在乎分数，根本不知道我到底需要什么，也不关心我到底喜欢什么。感受：失望，伤心。行为：离家出走。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初二男生：小学和初一成绩还不错，但是上了初二变得非常孤立，几乎不和人说话。经过了解，初一他最好的朋友死于一次意外。他当时悲伤痛苦。做了一个决定：我再也不交朋友了，因为我不想再感受这种痛苦。行为：不交任何朋友，别人来和他说话他也非常冷淡，然后学习成绩下滑，不想上学了。</a:t>
            </a:r>
            <a:endParaRPr lang="zh-CN" altLang="en-US" smtClean="0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30432-6849-4AF2-9080-C537979FD129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案例：初二女生，考得好，父母特别高兴给他钱做奖励，考不好就批评，想法就是：父母只在乎分数，根本不知道我到底需要什么，也不关心我到底喜欢什么。感受：失望，伤心。行为：离家出走。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初二男生：小学和初一成绩还不错，但是上了初二变得非常孤立，几乎不和人说话。经过了解，初一他最好的朋友死于一次意外。他当时悲伤痛苦。做了一个决定：我再也不交朋友了，因为我不想再感受这种痛苦。行为：不交任何朋友，别人来和他说话他也非常冷淡，然后学习成绩下滑，不想上学了。</a:t>
            </a:r>
            <a:endParaRPr lang="zh-CN" altLang="en-US" smtClean="0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19003-567D-4CF9-8A0E-27888B51E7F2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感觉好才能做得好！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动作调解法。还有就是积极关注或者是欣赏式探寻。</a:t>
            </a:r>
            <a:endParaRPr lang="zh-CN" altLang="en-US" smtClean="0"/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5318D-E90F-4D1A-8685-55349FA497DB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很多时候家长都会说：你都这么大了，怎么就不能好好收拾一下自己的房间啊？都什么时候了，还这么不急不慢的，考不上好高中你就后悔去吧？你看看又是因为粗心，你就不能细心严谨一些吗？批评指责会让孩子感觉好吗？会激发孩子更加高效整洁更加严谨认真吗？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相反，我们换一种说法，看到孩子身上的亮点，看到孩子身上积极的方面，发现他，放大他，孩子会受到鼓舞，会愿意做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你今天的衬衣和外套颜色很搭，很配你，很阳光。审美不错嘛。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我发现你和同学谈论某件事情的时候逻辑性很强啊，表达也不错，你在课堂上也是这样的吧，真不赖</a:t>
            </a:r>
            <a:r>
              <a:rPr lang="en-US" altLang="zh-CN" smtClean="0"/>
              <a:t>1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楼上奶奶说你今天要帮他拎袋子，夸你懂事，妈妈真为你感到高兴。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这次考试语文作文分数这么大进步，有潜力啊？我就说作文这一关你会有突破的！</a:t>
            </a:r>
            <a:endParaRPr lang="zh-CN" altLang="en-US" smtClean="0"/>
          </a:p>
        </p:txBody>
      </p:sp>
      <p:sp>
        <p:nvSpPr>
          <p:cNvPr id="870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66026-390C-4F87-9756-4D7681A37FA4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关于倾听，怎样听？怎样能让孩子愿意和你分享和倾诉？</a:t>
            </a:r>
            <a:endParaRPr lang="zh-CN" altLang="en-US" smtClean="0"/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58308-CC68-44DE-961F-123B5ACC7264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3625" cy="6858000"/>
          </a:xfrm>
          <a:prstGeom prst="rect">
            <a:avLst/>
          </a:prstGeom>
          <a:solidFill>
            <a:srgbClr val="EE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508518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4653136"/>
            <a:ext cx="12192000" cy="432048"/>
          </a:xfrm>
          <a:prstGeom prst="rect">
            <a:avLst/>
          </a:prstGeom>
          <a:solidFill>
            <a:schemeClr val="tx1">
              <a:lumMod val="50000"/>
              <a:lumOff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>
            <a:off x="0" y="5085184"/>
            <a:ext cx="12192000" cy="1772816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 userDrawn="1"/>
        </p:nvSpPr>
        <p:spPr>
          <a:xfrm>
            <a:off x="5843170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571894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11029342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3936322" y="6439428"/>
            <a:ext cx="90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人才概述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9262154" y="6439427"/>
            <a:ext cx="800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kern="1200" dirty="0" smtClean="0">
                <a:solidFill>
                  <a:srgbClr val="8BAB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cs"/>
              </a:rPr>
              <a:t>育人篇</a:t>
            </a:r>
            <a:endParaRPr lang="zh-CN" altLang="en-US" sz="1600" kern="1200" dirty="0">
              <a:solidFill>
                <a:srgbClr val="8BAB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23" name="圆角矩形 22"/>
          <p:cNvSpPr/>
          <p:nvPr userDrawn="1"/>
        </p:nvSpPr>
        <p:spPr>
          <a:xfrm>
            <a:off x="9110602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椭圆 23"/>
          <p:cNvSpPr/>
          <p:nvPr userDrawn="1"/>
        </p:nvSpPr>
        <p:spPr>
          <a:xfrm>
            <a:off x="9560485" y="6183296"/>
            <a:ext cx="179953" cy="180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344709" y="273348"/>
            <a:ext cx="460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育人的重要性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 userDrawn="1"/>
        </p:nvSpPr>
        <p:spPr>
          <a:xfrm>
            <a:off x="10865341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椭圆 19"/>
          <p:cNvSpPr/>
          <p:nvPr userDrawn="1"/>
        </p:nvSpPr>
        <p:spPr>
          <a:xfrm>
            <a:off x="11315224" y="6183296"/>
            <a:ext cx="179953" cy="180000"/>
          </a:xfrm>
          <a:prstGeom prst="ellipse">
            <a:avLst/>
          </a:prstGeom>
          <a:solidFill>
            <a:srgbClr val="009EA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文本框 2"/>
          <p:cNvSpPr txBox="1"/>
          <p:nvPr userDrawn="1"/>
        </p:nvSpPr>
        <p:spPr>
          <a:xfrm>
            <a:off x="5752807" y="643942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情景重现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5"/>
          <p:cNvSpPr txBox="1"/>
          <p:nvPr userDrawn="1"/>
        </p:nvSpPr>
        <p:spPr>
          <a:xfrm>
            <a:off x="7587456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心智密码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6"/>
          <p:cNvSpPr txBox="1"/>
          <p:nvPr userDrawn="1"/>
        </p:nvSpPr>
        <p:spPr>
          <a:xfrm>
            <a:off x="9387508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关系密码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7"/>
          <p:cNvSpPr txBox="1"/>
          <p:nvPr userDrawn="1"/>
        </p:nvSpPr>
        <p:spPr>
          <a:xfrm>
            <a:off x="10920536" y="643942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600" kern="12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工具密码</a:t>
            </a:r>
            <a:endParaRPr lang="en-US" altLang="zh-CN" sz="1600" kern="1200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44709" y="273348"/>
            <a:ext cx="460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    人才流失的原因分析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 userDrawn="1"/>
        </p:nvSpPr>
        <p:spPr>
          <a:xfrm>
            <a:off x="5843170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 userDrawn="1"/>
        </p:nvSpPr>
        <p:spPr>
          <a:xfrm>
            <a:off x="7571894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"/>
          <p:cNvSpPr txBox="1"/>
          <p:nvPr userDrawn="1"/>
        </p:nvSpPr>
        <p:spPr>
          <a:xfrm>
            <a:off x="3936322" y="6439428"/>
            <a:ext cx="90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人才概述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16"/>
          <p:cNvSpPr txBox="1"/>
          <p:nvPr userDrawn="1"/>
        </p:nvSpPr>
        <p:spPr>
          <a:xfrm>
            <a:off x="10990879" y="6439427"/>
            <a:ext cx="800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600" kern="1200" dirty="0" smtClean="0">
                <a:solidFill>
                  <a:srgbClr val="8BAB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cs"/>
              </a:rPr>
              <a:t>留人篇</a:t>
            </a:r>
            <a:endParaRPr lang="zh-CN" altLang="en-US" sz="1600" kern="1200" dirty="0">
              <a:solidFill>
                <a:srgbClr val="8BAB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7" name="文本框 17"/>
          <p:cNvSpPr txBox="1"/>
          <p:nvPr userDrawn="1"/>
        </p:nvSpPr>
        <p:spPr>
          <a:xfrm>
            <a:off x="9300617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865341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 userDrawn="1"/>
        </p:nvSpPr>
        <p:spPr>
          <a:xfrm>
            <a:off x="11315224" y="6183296"/>
            <a:ext cx="179953" cy="180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44709" y="273348"/>
            <a:ext cx="460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    留住人才的方法推荐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 userDrawn="1"/>
        </p:nvSpPr>
        <p:spPr>
          <a:xfrm>
            <a:off x="5843170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 userDrawn="1"/>
        </p:nvSpPr>
        <p:spPr>
          <a:xfrm>
            <a:off x="7571894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"/>
          <p:cNvSpPr txBox="1"/>
          <p:nvPr userDrawn="1"/>
        </p:nvSpPr>
        <p:spPr>
          <a:xfrm>
            <a:off x="3936322" y="6439428"/>
            <a:ext cx="90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人才概述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16"/>
          <p:cNvSpPr txBox="1"/>
          <p:nvPr userDrawn="1"/>
        </p:nvSpPr>
        <p:spPr>
          <a:xfrm>
            <a:off x="10990879" y="6439427"/>
            <a:ext cx="800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600" kern="1200" dirty="0" smtClean="0">
                <a:solidFill>
                  <a:srgbClr val="8BAB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cs"/>
              </a:rPr>
              <a:t>留人篇</a:t>
            </a:r>
            <a:endParaRPr lang="zh-CN" altLang="en-US" sz="1600" kern="1200" dirty="0">
              <a:solidFill>
                <a:srgbClr val="8BAB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7" name="文本框 17"/>
          <p:cNvSpPr txBox="1"/>
          <p:nvPr userDrawn="1"/>
        </p:nvSpPr>
        <p:spPr>
          <a:xfrm>
            <a:off x="9300617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865341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 userDrawn="1"/>
        </p:nvSpPr>
        <p:spPr>
          <a:xfrm>
            <a:off x="11315224" y="6183296"/>
            <a:ext cx="179953" cy="180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3" y="-27379"/>
            <a:ext cx="12220257" cy="69847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882" tIns="60940" rIns="121882" bIns="6094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121882" tIns="60940" rIns="121882" bIns="6094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4" y="6356364"/>
            <a:ext cx="2844800" cy="365125"/>
          </a:xfrm>
          <a:prstGeom prst="rect">
            <a:avLst/>
          </a:prstGeom>
        </p:spPr>
        <p:txBody>
          <a:bodyPr lIns="121882" tIns="60940" rIns="121882" bIns="60940"/>
          <a:lstStyle/>
          <a:p>
            <a:fld id="{685F4F5A-9702-436C-AE3F-27B1EB8C2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lIns="121882" tIns="60940" rIns="121882" bIns="6094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lIns="121882" tIns="60940" rIns="121882" bIns="60940"/>
          <a:lstStyle/>
          <a:p>
            <a:fld id="{B9BC201B-4696-4A3C-A118-7113B9DE0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3" y="-27379"/>
            <a:ext cx="12220257" cy="69847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iatu.com/uploads/Photo/201109/17/asia7186420110917101937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3368" y="1124753"/>
            <a:ext cx="5112569" cy="4658231"/>
          </a:xfrm>
          <a:prstGeom prst="rect">
            <a:avLst/>
          </a:prstGeom>
          <a:noFill/>
        </p:spPr>
      </p:pic>
      <p:sp>
        <p:nvSpPr>
          <p:cNvPr id="4" name="空心弧 3"/>
          <p:cNvSpPr/>
          <p:nvPr userDrawn="1"/>
        </p:nvSpPr>
        <p:spPr>
          <a:xfrm>
            <a:off x="767412" y="836716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solidFill>
            <a:srgbClr val="46A7DE"/>
          </a:solidFill>
          <a:ln w="25400" cap="flat" cmpd="sng" algn="ctr">
            <a:solidFill>
              <a:srgbClr val="FF9300"/>
            </a:solidFill>
            <a:prstDash val="solid"/>
          </a:ln>
          <a:effectLst/>
        </p:spPr>
      </p:sp>
      <p:grpSp>
        <p:nvGrpSpPr>
          <p:cNvPr id="5" name="组合 4"/>
          <p:cNvGrpSpPr/>
          <p:nvPr userDrawn="1"/>
        </p:nvGrpSpPr>
        <p:grpSpPr>
          <a:xfrm>
            <a:off x="5597192" y="2211821"/>
            <a:ext cx="5971437" cy="781507"/>
            <a:chOff x="1537511" y="1631288"/>
            <a:chExt cx="5971437" cy="781507"/>
          </a:xfrm>
        </p:grpSpPr>
        <p:grpSp>
          <p:nvGrpSpPr>
            <p:cNvPr id="6" name="组合 5"/>
            <p:cNvGrpSpPr/>
            <p:nvPr/>
          </p:nvGrpSpPr>
          <p:grpSpPr>
            <a:xfrm>
              <a:off x="1537511" y="1631288"/>
              <a:ext cx="5971437" cy="781507"/>
              <a:chOff x="1537511" y="1631288"/>
              <a:chExt cx="5971437" cy="781507"/>
            </a:xfrm>
          </p:grpSpPr>
          <p:grpSp>
            <p:nvGrpSpPr>
              <p:cNvPr id="9" name="组合 8"/>
              <p:cNvGrpSpPr/>
              <p:nvPr userDrawn="1"/>
            </p:nvGrpSpPr>
            <p:grpSpPr>
              <a:xfrm>
                <a:off x="1928264" y="1709439"/>
                <a:ext cx="5580684" cy="625205"/>
                <a:chOff x="460128" y="312440"/>
                <a:chExt cx="5580684" cy="625205"/>
              </a:xfrm>
            </p:grpSpPr>
            <p:sp>
              <p:nvSpPr>
                <p:cNvPr id="13" name="矩形 12"/>
                <p:cNvSpPr/>
                <p:nvPr userDrawn="1"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14" name="矩形 13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defTabSz="10661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-CN" altLang="en-US" sz="2400" dirty="0" smtClean="0">
                      <a:solidFill>
                        <a:srgbClr val="646464"/>
                      </a:solidFill>
                      <a:ea typeface="微软雅黑" panose="020B0503020204020204" pitchFamily="34" charset="-122"/>
                    </a:rPr>
                    <a:t>单击此处添加文字内容</a:t>
                  </a:r>
                  <a:endParaRPr lang="zh-CN" altLang="en-US" sz="2400"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" name="矩形 14"/>
                <p:cNvSpPr/>
                <p:nvPr userDrawn="1"/>
              </p:nvSpPr>
              <p:spPr>
                <a:xfrm>
                  <a:off x="503540" y="341314"/>
                  <a:ext cx="5537272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r>
                    <a:rPr lang="en-US" altLang="zh-CN" sz="3200" kern="0" dirty="0" smtClean="0">
                      <a:solidFill>
                        <a:sysClr val="window" lastClr="FFFFFF"/>
                      </a:solidFill>
                      <a:latin typeface="Impact" panose="020B0806030902050204" pitchFamily="34" charset="0"/>
                    </a:rPr>
                    <a:t>1</a:t>
                  </a:r>
                  <a:endParaRPr lang="zh-CN" altLang="en-US" sz="32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2" name="未知"/>
                <p:cNvSpPr/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defTabSz="913765">
                    <a:defRPr/>
                  </a:pPr>
                  <a:endParaRPr lang="zh-CN" altLang="en-US" sz="1900" kern="0" dirty="0" smtClean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2584932" y="1699914"/>
              <a:ext cx="4796944" cy="64756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defTabSz="913765">
                <a:lnSpc>
                  <a:spcPct val="150000"/>
                </a:lnSpc>
                <a:defRPr/>
              </a:pPr>
              <a:r>
                <a:rPr lang="zh-CN" altLang="en-US" sz="2400" b="1" kern="0" dirty="0" smtClean="0">
                  <a:solidFill>
                    <a:srgbClr val="646464"/>
                  </a:solidFill>
                  <a:ea typeface="微软雅黑" panose="020B0503020204020204" pitchFamily="34" charset="-122"/>
                </a:rPr>
                <a:t>目标知识概述</a:t>
              </a:r>
              <a:endParaRPr lang="zh-CN" altLang="en-US" sz="2400" b="1" kern="0" dirty="0" smtClean="0">
                <a:solidFill>
                  <a:srgbClr val="64646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5950565" y="3149794"/>
            <a:ext cx="5618071" cy="781507"/>
            <a:chOff x="1537511" y="1631288"/>
            <a:chExt cx="5618070" cy="781507"/>
          </a:xfrm>
        </p:grpSpPr>
        <p:grpSp>
          <p:nvGrpSpPr>
            <p:cNvPr id="17" name="组合 16"/>
            <p:cNvGrpSpPr/>
            <p:nvPr/>
          </p:nvGrpSpPr>
          <p:grpSpPr>
            <a:xfrm>
              <a:off x="1537511" y="1631288"/>
              <a:ext cx="5618070" cy="781507"/>
              <a:chOff x="1537511" y="1631288"/>
              <a:chExt cx="5618070" cy="78150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928264" y="1709439"/>
                <a:ext cx="5227317" cy="625205"/>
                <a:chOff x="460128" y="312440"/>
                <a:chExt cx="5227317" cy="625205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60128" y="312440"/>
                  <a:ext cx="5227317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24" name="矩形 23"/>
                <p:cNvSpPr/>
                <p:nvPr/>
              </p:nvSpPr>
              <p:spPr>
                <a:xfrm>
                  <a:off x="460128" y="312440"/>
                  <a:ext cx="5227317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defTabSz="10661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-CN" altLang="en-US" sz="2400" dirty="0" smtClean="0">
                      <a:solidFill>
                        <a:srgbClr val="646464"/>
                      </a:solidFill>
                      <a:ea typeface="微软雅黑" panose="020B0503020204020204" pitchFamily="34" charset="-122"/>
                    </a:rPr>
                    <a:t>单击此处添加文字内容</a:t>
                  </a:r>
                  <a:endParaRPr lang="zh-CN" altLang="en-US" sz="2400"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503540" y="341314"/>
                  <a:ext cx="5183905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r>
                    <a:rPr lang="en-US" altLang="zh-CN" sz="3200" kern="0" dirty="0" smtClean="0">
                      <a:solidFill>
                        <a:sysClr val="window" lastClr="FFFFFF"/>
                      </a:solidFill>
                      <a:latin typeface="Impact" panose="020B0806030902050204" pitchFamily="34" charset="0"/>
                    </a:rPr>
                    <a:t>2</a:t>
                  </a:r>
                  <a:endParaRPr lang="zh-CN" altLang="en-US" sz="32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2" name="未知"/>
                <p:cNvSpPr/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defTabSz="913765">
                    <a:defRPr/>
                  </a:pPr>
                  <a:endParaRPr lang="zh-CN" altLang="en-US" sz="1900" kern="0" dirty="0" smtClean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2547052" y="1699914"/>
              <a:ext cx="4608529" cy="64756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defTabSz="913765">
                <a:lnSpc>
                  <a:spcPct val="150000"/>
                </a:lnSpc>
                <a:defRPr/>
              </a:pPr>
              <a:r>
                <a:rPr lang="zh-CN" altLang="en-US" sz="2400" b="1" kern="0" dirty="0" smtClean="0">
                  <a:solidFill>
                    <a:srgbClr val="646464"/>
                  </a:solidFill>
                  <a:ea typeface="微软雅黑" panose="020B0503020204020204" pitchFamily="34" charset="-122"/>
                </a:rPr>
                <a:t>目标管理概述</a:t>
              </a:r>
              <a:endParaRPr lang="zh-CN" altLang="en-US" sz="2400" b="1" kern="0" dirty="0" smtClean="0">
                <a:solidFill>
                  <a:srgbClr val="64646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5597192" y="4087765"/>
            <a:ext cx="5971437" cy="781507"/>
            <a:chOff x="1537511" y="1631288"/>
            <a:chExt cx="5971437" cy="781507"/>
          </a:xfrm>
        </p:grpSpPr>
        <p:grpSp>
          <p:nvGrpSpPr>
            <p:cNvPr id="27" name="组合 26"/>
            <p:cNvGrpSpPr/>
            <p:nvPr/>
          </p:nvGrpSpPr>
          <p:grpSpPr>
            <a:xfrm>
              <a:off x="1537511" y="1631288"/>
              <a:ext cx="5971437" cy="781507"/>
              <a:chOff x="1537511" y="1631288"/>
              <a:chExt cx="5971437" cy="781507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928264" y="1709439"/>
                <a:ext cx="5580684" cy="625205"/>
                <a:chOff x="460128" y="312440"/>
                <a:chExt cx="5580684" cy="625205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</p:sp>
            <p:sp>
              <p:nvSpPr>
                <p:cNvPr id="34" name="矩形 33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defTabSz="10661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-CN" altLang="en-US" sz="2400" dirty="0" smtClean="0">
                      <a:solidFill>
                        <a:srgbClr val="646464"/>
                      </a:solidFill>
                      <a:ea typeface="微软雅黑" panose="020B0503020204020204" pitchFamily="34" charset="-122"/>
                    </a:rPr>
                    <a:t>单击此处添加文字内容</a:t>
                  </a:r>
                  <a:endParaRPr lang="zh-CN" altLang="en-US" sz="2400"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503540" y="341314"/>
                  <a:ext cx="5537272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algn="ctr" defTabSz="913765">
                    <a:defRPr/>
                  </a:pPr>
                  <a:r>
                    <a:rPr lang="en-US" altLang="zh-CN" sz="3200" kern="0" dirty="0" smtClean="0">
                      <a:solidFill>
                        <a:sysClr val="window" lastClr="FFFFFF"/>
                      </a:solidFill>
                      <a:latin typeface="Impact" panose="020B0806030902050204" pitchFamily="34" charset="0"/>
                    </a:rPr>
                    <a:t>3</a:t>
                  </a:r>
                  <a:endParaRPr lang="zh-CN" altLang="en-US" sz="32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2" name="未知"/>
                <p:cNvSpPr/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defTabSz="913765">
                    <a:defRPr/>
                  </a:pPr>
                  <a:endParaRPr lang="zh-CN" altLang="en-US" sz="1900" kern="0" dirty="0" smtClean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2584932" y="1699914"/>
              <a:ext cx="4796944" cy="64756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defTabSz="913765">
                <a:lnSpc>
                  <a:spcPct val="150000"/>
                </a:lnSpc>
                <a:defRPr/>
              </a:pPr>
              <a:r>
                <a:rPr lang="zh-CN" altLang="en-US" sz="2400" b="1" kern="0" dirty="0" smtClean="0">
                  <a:solidFill>
                    <a:srgbClr val="646464"/>
                  </a:solidFill>
                  <a:ea typeface="微软雅黑" panose="020B0503020204020204" pitchFamily="34" charset="-122"/>
                </a:rPr>
                <a:t>目标管理实施</a:t>
              </a:r>
              <a:endParaRPr lang="zh-CN" altLang="en-US" sz="2400" b="1" kern="0" dirty="0" smtClean="0">
                <a:solidFill>
                  <a:srgbClr val="646464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 userDrawn="1"/>
        </p:nvSpPr>
        <p:spPr>
          <a:xfrm>
            <a:off x="9637361" y="346082"/>
            <a:ext cx="2003259" cy="833413"/>
          </a:xfrm>
          <a:prstGeom prst="rect">
            <a:avLst/>
          </a:prstGeom>
        </p:spPr>
        <p:txBody>
          <a:bodyPr wrap="square" lIns="91414" tIns="45710" rIns="91414" bIns="45710">
            <a:spAutoFit/>
          </a:bodyPr>
          <a:lstStyle/>
          <a:p>
            <a:pPr algn="r" defTabSz="913765">
              <a:lnSpc>
                <a:spcPct val="112000"/>
              </a:lnSpc>
              <a:defRPr/>
            </a:pPr>
            <a:r>
              <a:rPr lang="zh-CN" altLang="en-US" sz="2800" b="1" dirty="0" smtClean="0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 </a:t>
            </a:r>
            <a:r>
              <a:rPr lang="en-US" altLang="zh-CN" sz="2800" b="1" dirty="0" smtClean="0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dirty="0" smtClean="0">
              <a:solidFill>
                <a:srgbClr val="FF9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3765">
              <a:lnSpc>
                <a:spcPct val="112000"/>
              </a:lnSpc>
              <a:defRPr/>
            </a:pPr>
            <a:r>
              <a:rPr lang="en-US" altLang="zh-CN" sz="1500" dirty="0" smtClean="0">
                <a:solidFill>
                  <a:prstClr val="white">
                    <a:lumMod val="50000"/>
                  </a:prstClr>
                </a:solidFill>
              </a:rPr>
              <a:t>CONTENTS PAGE </a:t>
            </a:r>
            <a:endParaRPr lang="zh-CN" altLang="en-US" sz="1900" kern="0" dirty="0" smtClean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/>
          <p:cNvSpPr/>
          <p:nvPr userDrawn="1"/>
        </p:nvSpPr>
        <p:spPr>
          <a:xfrm>
            <a:off x="10435095" y="0"/>
            <a:ext cx="685621" cy="1143000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5"/>
          <p:cNvSpPr txBox="1"/>
          <p:nvPr userDrawn="1"/>
        </p:nvSpPr>
        <p:spPr>
          <a:xfrm>
            <a:off x="10435095" y="605048"/>
            <a:ext cx="68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4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TextBox 15"/>
          <p:cNvSpPr txBox="1"/>
          <p:nvPr userDrawn="1"/>
        </p:nvSpPr>
        <p:spPr>
          <a:xfrm>
            <a:off x="624817" y="5690706"/>
            <a:ext cx="151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anose="02020300000000000000" pitchFamily="18" charset="-122"/>
              </a:rPr>
              <a:t>Contents Page</a:t>
            </a:r>
            <a:endParaRPr lang="en-US" altLang="zh-CN" sz="1600" dirty="0" smtClean="0">
              <a:solidFill>
                <a:schemeClr val="bg1"/>
              </a:solidFill>
              <a:latin typeface="Agency FB" panose="020B0503020202020204" pitchFamily="34" charset="0"/>
              <a:ea typeface="Adobe 宋体 Std L" panose="02020300000000000000" pitchFamily="18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24817" y="5250173"/>
            <a:ext cx="151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目录页</a:t>
            </a:r>
            <a:endParaRPr lang="zh-CN" altLang="en-US" sz="2400" b="1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977903" y="332669"/>
            <a:ext cx="4965700" cy="400091"/>
          </a:xfrm>
          <a:prstGeom prst="rect">
            <a:avLst/>
          </a:prstGeom>
          <a:noFill/>
        </p:spPr>
        <p:txBody>
          <a:bodyPr wrap="square" lIns="91414" tIns="45710" rIns="91414" bIns="45710" rtlCol="0" anchor="ctr">
            <a:spAutoFit/>
          </a:bodyPr>
          <a:lstStyle/>
          <a:p>
            <a:pPr defTabSz="913765"/>
            <a:r>
              <a:rPr lang="zh-CN" alt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积极关注转变教育方向</a:t>
            </a:r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了解幼小衔接的差异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881554" y="121442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校园环境差异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了解幼小衔接的差异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881558" y="1214422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生活节奏差异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了解幼小衔接的差异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881558" y="1214422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人际关系差异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了解幼小衔接的差异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881558" y="1214422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行为规范差异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了解幼小衔接的差异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881558" y="1214422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学习方式差异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了解幼小衔接的差异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881558" y="1214422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生活节奏差异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了解幼小衔接的差异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教育环境分析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5"/>
          <p:cNvSpPr txBox="1"/>
          <p:nvPr userDrawn="1"/>
        </p:nvSpPr>
        <p:spPr>
          <a:xfrm>
            <a:off x="10435095" y="605048"/>
            <a:ext cx="68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4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椭圆 1"/>
          <p:cNvSpPr/>
          <p:nvPr userDrawn="1"/>
        </p:nvSpPr>
        <p:spPr>
          <a:xfrm>
            <a:off x="408848" y="4653136"/>
            <a:ext cx="1943710" cy="1944216"/>
          </a:xfrm>
          <a:prstGeom prst="ellipse">
            <a:avLst/>
          </a:prstGeom>
          <a:solidFill>
            <a:srgbClr val="009E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15"/>
          <p:cNvSpPr txBox="1"/>
          <p:nvPr userDrawn="1"/>
        </p:nvSpPr>
        <p:spPr>
          <a:xfrm>
            <a:off x="624817" y="5690706"/>
            <a:ext cx="151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anose="02020300000000000000" pitchFamily="18" charset="-122"/>
              </a:rPr>
              <a:t>Transition Page</a:t>
            </a:r>
            <a:endParaRPr lang="en-US" altLang="zh-CN" sz="1600" dirty="0" smtClean="0">
              <a:solidFill>
                <a:schemeClr val="bg1"/>
              </a:solidFill>
              <a:latin typeface="Agency FB" panose="020B0503020202020204" pitchFamily="34" charset="0"/>
              <a:ea typeface="Adobe 宋体 Std L" panose="02020300000000000000" pitchFamily="18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24817" y="5250173"/>
            <a:ext cx="151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过渡页</a:t>
            </a:r>
            <a:endParaRPr lang="zh-CN" altLang="en-US" sz="2400" b="1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1916832"/>
            <a:ext cx="12192000" cy="2016224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幼小衔接做多少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167309" y="135729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校园环境变化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幼小衔接做多少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167309" y="135729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学习方式变化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幼小衔接做多少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167309" y="135729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同学关系变化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幼小衔接做多少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167309" y="135729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生活节奏变化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幼小衔接做多少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167309" y="135729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师生关系变化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幼小衔知做多少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167309" y="135729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师生关系变化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幼小衔做做多少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167309" y="135729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28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师生关系变化</a:t>
            </a:r>
            <a:endParaRPr lang="zh-CN" altLang="en-US" sz="28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幼小衔接知多少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如何把握关键过渡期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23902" y="1142987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幼小衔接做多少</a:t>
            </a:r>
            <a:endParaRPr lang="zh-CN" altLang="en-US" sz="19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5664353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5701511" y="643942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情景重现</a:t>
            </a:r>
            <a:endParaRPr lang="zh-CN" altLang="en-US" sz="16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6114236" y="6183296"/>
            <a:ext cx="179953" cy="180000"/>
          </a:xfrm>
          <a:prstGeom prst="ellipse">
            <a:avLst/>
          </a:prstGeom>
          <a:solidFill>
            <a:srgbClr val="009EA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7659316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心智密码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9387508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关系密码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1115700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工具密码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6" y="836613"/>
            <a:ext cx="2735263" cy="179387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>
            <a:off x="2735271" y="836613"/>
            <a:ext cx="9456737" cy="179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defTabSz="913765">
              <a:defRPr/>
            </a:pPr>
            <a:endParaRPr lang="zh-CN" altLang="en-US" sz="1900" dirty="0">
              <a:solidFill>
                <a:prstClr val="white"/>
              </a:solidFill>
            </a:endParaRPr>
          </a:p>
        </p:txBody>
      </p:sp>
      <p:sp>
        <p:nvSpPr>
          <p:cNvPr id="4" name="矩形 8"/>
          <p:cNvSpPr/>
          <p:nvPr userDrawn="1"/>
        </p:nvSpPr>
        <p:spPr>
          <a:xfrm>
            <a:off x="10998203" y="6308725"/>
            <a:ext cx="1093788" cy="369888"/>
          </a:xfrm>
          <a:prstGeom prst="rect">
            <a:avLst/>
          </a:prstGeom>
        </p:spPr>
        <p:txBody>
          <a:bodyPr lIns="91432" tIns="45718" rIns="91432" bIns="45718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8D42A51D-5C1A-419B-BA1C-C2C468BBA40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5" y="190506"/>
            <a:ext cx="1774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0" y="285728"/>
            <a:ext cx="4965700" cy="523216"/>
          </a:xfrm>
          <a:prstGeom prst="rect">
            <a:avLst/>
          </a:prstGeom>
          <a:noFill/>
        </p:spPr>
        <p:txBody>
          <a:bodyPr lIns="91432" tIns="45718" rIns="91432" bIns="45718" anchor="ctr">
            <a:spAutoFit/>
          </a:bodyPr>
          <a:lstStyle/>
          <a:p>
            <a:pPr defTabSz="913765">
              <a:defRPr/>
            </a:pP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了解自己面对的困惑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52464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 userDrawn="1"/>
        </p:nvSpPr>
        <p:spPr>
          <a:xfrm>
            <a:off x="7482408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 userDrawn="1"/>
        </p:nvSpPr>
        <p:spPr>
          <a:xfrm>
            <a:off x="7932290" y="6183296"/>
            <a:ext cx="179953" cy="180000"/>
          </a:xfrm>
          <a:prstGeom prst="ellipse">
            <a:avLst/>
          </a:prstGeom>
          <a:solidFill>
            <a:srgbClr val="009EA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2"/>
          <p:cNvSpPr txBox="1"/>
          <p:nvPr userDrawn="1"/>
        </p:nvSpPr>
        <p:spPr>
          <a:xfrm>
            <a:off x="5752806" y="643942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情景重现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5"/>
          <p:cNvSpPr txBox="1"/>
          <p:nvPr userDrawn="1"/>
        </p:nvSpPr>
        <p:spPr>
          <a:xfrm>
            <a:off x="7536160" y="643942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kern="12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心智密码</a:t>
            </a:r>
            <a:endParaRPr lang="zh-CN" altLang="en-US" sz="1600" kern="12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6"/>
          <p:cNvSpPr txBox="1"/>
          <p:nvPr userDrawn="1"/>
        </p:nvSpPr>
        <p:spPr>
          <a:xfrm>
            <a:off x="9387508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关系密码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7"/>
          <p:cNvSpPr txBox="1"/>
          <p:nvPr userDrawn="1"/>
        </p:nvSpPr>
        <p:spPr>
          <a:xfrm>
            <a:off x="11115700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工具密码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5740978" y="6439427"/>
            <a:ext cx="800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600" kern="1200" dirty="0" smtClean="0">
                <a:solidFill>
                  <a:srgbClr val="8BAB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cs"/>
              </a:rPr>
              <a:t>选人篇</a:t>
            </a:r>
            <a:endParaRPr lang="zh-CN" altLang="en-US" sz="1600" kern="1200" dirty="0">
              <a:solidFill>
                <a:srgbClr val="8BAB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571894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300617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1029342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 userDrawn="1"/>
        </p:nvSpPr>
        <p:spPr>
          <a:xfrm>
            <a:off x="5601124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 userDrawn="1"/>
        </p:nvSpPr>
        <p:spPr>
          <a:xfrm>
            <a:off x="6051007" y="6183296"/>
            <a:ext cx="179953" cy="180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5843170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9300617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1029342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 userDrawn="1"/>
        </p:nvSpPr>
        <p:spPr>
          <a:xfrm>
            <a:off x="7355463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 userDrawn="1"/>
        </p:nvSpPr>
        <p:spPr>
          <a:xfrm>
            <a:off x="7805746" y="6183296"/>
            <a:ext cx="179953" cy="180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495317" y="6439427"/>
            <a:ext cx="800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600" kern="1200" dirty="0" smtClean="0">
                <a:solidFill>
                  <a:srgbClr val="8BAB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cs"/>
              </a:rPr>
              <a:t>用人篇</a:t>
            </a:r>
            <a:endParaRPr lang="zh-CN" altLang="en-US" sz="1600" kern="1200" dirty="0">
              <a:solidFill>
                <a:srgbClr val="8BAB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 userDrawn="1"/>
        </p:nvSpPr>
        <p:spPr>
          <a:xfrm>
            <a:off x="9210600" y="6079427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 userDrawn="1"/>
        </p:nvSpPr>
        <p:spPr>
          <a:xfrm>
            <a:off x="9660482" y="6187066"/>
            <a:ext cx="179953" cy="180000"/>
          </a:xfrm>
          <a:prstGeom prst="ellipse">
            <a:avLst/>
          </a:prstGeom>
          <a:solidFill>
            <a:srgbClr val="009EA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文本框 2"/>
          <p:cNvSpPr txBox="1"/>
          <p:nvPr userDrawn="1"/>
        </p:nvSpPr>
        <p:spPr>
          <a:xfrm>
            <a:off x="5752807" y="643942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情景重现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5"/>
          <p:cNvSpPr txBox="1"/>
          <p:nvPr userDrawn="1"/>
        </p:nvSpPr>
        <p:spPr>
          <a:xfrm>
            <a:off x="7587456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心智密码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6"/>
          <p:cNvSpPr txBox="1"/>
          <p:nvPr userDrawn="1"/>
        </p:nvSpPr>
        <p:spPr>
          <a:xfrm>
            <a:off x="9267061" y="643942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600" kern="12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关系密码</a:t>
            </a:r>
            <a:endParaRPr lang="zh-CN" altLang="en-US" sz="1600" kern="12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7"/>
          <p:cNvSpPr txBox="1"/>
          <p:nvPr userDrawn="1"/>
        </p:nvSpPr>
        <p:spPr>
          <a:xfrm>
            <a:off x="11115700" y="64394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工具密码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 userDrawn="1"/>
        </p:nvSpPr>
        <p:spPr>
          <a:xfrm>
            <a:off x="5843170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571894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11029342" y="6439428"/>
            <a:ext cx="72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留人篇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3936322" y="6439428"/>
            <a:ext cx="90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人才概述</a:t>
            </a:r>
            <a:endParaRPr lang="zh-CN" altLang="en-US" sz="1400" kern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9262154" y="6439427"/>
            <a:ext cx="800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kern="1200" dirty="0" smtClean="0">
                <a:solidFill>
                  <a:srgbClr val="8BAB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n-cs"/>
              </a:rPr>
              <a:t>育人篇</a:t>
            </a:r>
            <a:endParaRPr lang="zh-CN" altLang="en-US" sz="1600" kern="1200" dirty="0">
              <a:solidFill>
                <a:srgbClr val="8BAB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n-cs"/>
            </a:endParaRPr>
          </a:p>
        </p:txBody>
      </p:sp>
      <p:sp>
        <p:nvSpPr>
          <p:cNvPr id="23" name="圆角矩形 22"/>
          <p:cNvSpPr/>
          <p:nvPr userDrawn="1"/>
        </p:nvSpPr>
        <p:spPr>
          <a:xfrm>
            <a:off x="9110602" y="6093296"/>
            <a:ext cx="1079719" cy="36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椭圆 23"/>
          <p:cNvSpPr/>
          <p:nvPr userDrawn="1"/>
        </p:nvSpPr>
        <p:spPr>
          <a:xfrm>
            <a:off x="9560485" y="6183296"/>
            <a:ext cx="179953" cy="180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25" Type="http://schemas.openxmlformats.org/officeDocument/2006/relationships/image" Target="../media/image5.png"/><Relationship Id="rId24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>
            <a:endCxn id="14" idx="6"/>
          </p:cNvCxnSpPr>
          <p:nvPr userDrawn="1"/>
        </p:nvCxnSpPr>
        <p:spPr>
          <a:xfrm>
            <a:off x="6304410" y="6273296"/>
            <a:ext cx="53362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直角三角形 12"/>
          <p:cNvSpPr/>
          <p:nvPr userDrawn="1"/>
        </p:nvSpPr>
        <p:spPr>
          <a:xfrm>
            <a:off x="11783149" y="188641"/>
            <a:ext cx="107972" cy="74995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" y="258912"/>
            <a:ext cx="1187808" cy="396000"/>
          </a:xfrm>
          <a:prstGeom prst="rect">
            <a:avLst/>
          </a:prstGeom>
          <a:solidFill>
            <a:srgbClr val="FFE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1244276" y="258912"/>
            <a:ext cx="10947724" cy="396000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auto">
          <a:xfrm rot="16200000">
            <a:off x="11129319" y="181144"/>
            <a:ext cx="634120" cy="673544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109607" y="301304"/>
            <a:ext cx="6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smtClean="0">
                <a:solidFill>
                  <a:srgbClr val="009EA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2400" dirty="0" smtClean="0">
                <a:solidFill>
                  <a:srgbClr val="FF85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400" b="0" dirty="0">
              <a:solidFill>
                <a:srgbClr val="FF85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6160472" y="6183296"/>
            <a:ext cx="179953" cy="180000"/>
          </a:xfrm>
          <a:prstGeom prst="ellipse">
            <a:avLst/>
          </a:prstGeom>
          <a:solidFill>
            <a:srgbClr val="009EA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 userDrawn="1"/>
        </p:nvSpPr>
        <p:spPr>
          <a:xfrm>
            <a:off x="7951185" y="6183296"/>
            <a:ext cx="179953" cy="180000"/>
          </a:xfrm>
          <a:prstGeom prst="ellipse">
            <a:avLst/>
          </a:prstGeom>
          <a:solidFill>
            <a:srgbClr val="009EA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 userDrawn="1"/>
        </p:nvSpPr>
        <p:spPr>
          <a:xfrm>
            <a:off x="9705924" y="6183296"/>
            <a:ext cx="179953" cy="180000"/>
          </a:xfrm>
          <a:prstGeom prst="ellipse">
            <a:avLst/>
          </a:prstGeom>
          <a:solidFill>
            <a:srgbClr val="009EA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4" name="椭圆 13"/>
          <p:cNvSpPr/>
          <p:nvPr userDrawn="1"/>
        </p:nvSpPr>
        <p:spPr>
          <a:xfrm>
            <a:off x="11460663" y="6183296"/>
            <a:ext cx="179953" cy="180000"/>
          </a:xfrm>
          <a:prstGeom prst="ellipse">
            <a:avLst/>
          </a:prstGeom>
          <a:solidFill>
            <a:srgbClr val="009EA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836712"/>
            <a:ext cx="2736000" cy="180000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0" rIns="91414" bIns="45710" rtlCol="0" anchor="ctr"/>
          <a:lstStyle/>
          <a:p>
            <a:pPr algn="ctr" defTabSz="913765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36004" y="836712"/>
            <a:ext cx="945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0" rIns="91414" bIns="45710" rtlCol="0" anchor="ctr"/>
          <a:lstStyle/>
          <a:p>
            <a:pPr algn="ctr" defTabSz="913765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98339" y="6309323"/>
            <a:ext cx="1093568" cy="369332"/>
          </a:xfrm>
          <a:prstGeom prst="rect">
            <a:avLst/>
          </a:prstGeom>
        </p:spPr>
        <p:txBody>
          <a:bodyPr lIns="91414" tIns="45710" rIns="91414" bIns="45710"/>
          <a:lstStyle/>
          <a:p>
            <a:pPr algn="ctr" defTabSz="913765">
              <a:defRPr/>
            </a:pP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</a:rPr>
              <a:t>  </a:t>
            </a:r>
            <a:r>
              <a:rPr lang="zh-CN" altLang="en-US" sz="15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5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91" y="190017"/>
            <a:ext cx="1775012" cy="652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3.jpeg"/><Relationship Id="rId2" Type="http://schemas.openxmlformats.org/officeDocument/2006/relationships/hyperlink" Target="&#229;&#173;&#166;&#228;&#185;&#160;&#232;&#191;&#135;&#231;&#168;&#139;&#231;&#137;&#135;&#230;&#174;&#181;.mpg" TargetMode="Externa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7.png"/><Relationship Id="rId2" Type="http://schemas.openxmlformats.org/officeDocument/2006/relationships/image" Target="../media/image53.jpeg"/><Relationship Id="rId1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556792"/>
            <a:ext cx="2304256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472" y="3053542"/>
            <a:ext cx="9388588" cy="951522"/>
          </a:xfrm>
          <a:prstGeom prst="rect">
            <a:avLst/>
          </a:prstGeom>
          <a:noFill/>
        </p:spPr>
        <p:txBody>
          <a:bodyPr wrap="square" lIns="91414" tIns="45710" rIns="91414" bIns="45710" rtlCol="0">
            <a:spAutoFit/>
          </a:bodyPr>
          <a:lstStyle/>
          <a:p>
            <a:pPr algn="ctr">
              <a:lnSpc>
                <a:spcPts val="6700"/>
              </a:lnSpc>
            </a:pPr>
            <a:r>
              <a:rPr lang="zh-CN" altLang="en-US" sz="6000" b="1" dirty="0" smtClean="0">
                <a:solidFill>
                  <a:srgbClr val="FFE8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杰出教子密码</a:t>
            </a:r>
            <a:endParaRPr lang="en-US" altLang="zh-CN" sz="6000" b="1" dirty="0" smtClean="0">
              <a:solidFill>
                <a:srgbClr val="FFE8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360云盘\02-个人资料\！PPT图片及版面资源\06-PPT精选插图\03-人物\2980-11112912301558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4501852" y="1426065"/>
            <a:ext cx="6644670" cy="439877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9416" y="1916832"/>
            <a:ext cx="3446411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亲爱的爸爸妈妈，</a:t>
            </a:r>
            <a:endParaRPr lang="en-US" altLang="zh-CN" sz="2400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如果你的孩子正在经历这些问题你会怎么做？</a:t>
            </a:r>
            <a:endParaRPr lang="en-US" altLang="zh-CN" sz="2400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指责？要求？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无可奈何？无能为力？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不由自主？鬼使神差？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景重现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景重现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83432" y="980728"/>
            <a:ext cx="576063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家长是如何把“问题”搞大的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1965603" y="3337676"/>
            <a:ext cx="3306366" cy="1370012"/>
            <a:chOff x="1965603" y="3337676"/>
            <a:chExt cx="3306366" cy="1370012"/>
          </a:xfrm>
        </p:grpSpPr>
        <p:sp>
          <p:nvSpPr>
            <p:cNvPr id="161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rgbClr val="44546A">
                <a:alpha val="80000"/>
              </a:srgbClr>
            </a:solidFill>
            <a:ln w="25400" cap="flat" cmpd="sng" algn="ctr">
              <a:solidFill>
                <a:srgbClr val="FCFCF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 flipH="1">
              <a:off x="1965603" y="3717032"/>
              <a:ext cx="1826141" cy="990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坏方法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批评、指责、嘲讽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。。。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81" name="组合 180"/>
            <p:cNvGrpSpPr/>
            <p:nvPr/>
          </p:nvGrpSpPr>
          <p:grpSpPr>
            <a:xfrm>
              <a:off x="4350229" y="3675483"/>
              <a:ext cx="521635" cy="545605"/>
              <a:chOff x="7510463" y="4079876"/>
              <a:chExt cx="725488" cy="758825"/>
            </a:xfrm>
            <a:solidFill>
              <a:schemeClr val="bg1"/>
            </a:solidFill>
          </p:grpSpPr>
          <p:sp>
            <p:nvSpPr>
              <p:cNvPr id="182" name="Freeform 91"/>
              <p:cNvSpPr/>
              <p:nvPr/>
            </p:nvSpPr>
            <p:spPr bwMode="auto">
              <a:xfrm>
                <a:off x="7748588" y="4229101"/>
                <a:ext cx="261938" cy="123825"/>
              </a:xfrm>
              <a:custGeom>
                <a:avLst/>
                <a:gdLst>
                  <a:gd name="T0" fmla="*/ 0 w 138"/>
                  <a:gd name="T1" fmla="*/ 9 h 65"/>
                  <a:gd name="T2" fmla="*/ 75 w 138"/>
                  <a:gd name="T3" fmla="*/ 58 h 65"/>
                  <a:gd name="T4" fmla="*/ 80 w 138"/>
                  <a:gd name="T5" fmla="*/ 27 h 65"/>
                  <a:gd name="T6" fmla="*/ 132 w 138"/>
                  <a:gd name="T7" fmla="*/ 65 h 65"/>
                  <a:gd name="T8" fmla="*/ 138 w 138"/>
                  <a:gd name="T9" fmla="*/ 56 h 65"/>
                  <a:gd name="T10" fmla="*/ 72 w 138"/>
                  <a:gd name="T11" fmla="*/ 7 h 65"/>
                  <a:gd name="T12" fmla="*/ 67 w 138"/>
                  <a:gd name="T13" fmla="*/ 40 h 65"/>
                  <a:gd name="T14" fmla="*/ 6 w 138"/>
                  <a:gd name="T15" fmla="*/ 0 h 65"/>
                  <a:gd name="T16" fmla="*/ 0 w 138"/>
                  <a:gd name="T17" fmla="*/ 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65">
                    <a:moveTo>
                      <a:pt x="0" y="9"/>
                    </a:moveTo>
                    <a:cubicBezTo>
                      <a:pt x="75" y="58"/>
                      <a:pt x="75" y="58"/>
                      <a:pt x="75" y="58"/>
                    </a:cubicBezTo>
                    <a:cubicBezTo>
                      <a:pt x="75" y="58"/>
                      <a:pt x="78" y="36"/>
                      <a:pt x="80" y="27"/>
                    </a:cubicBezTo>
                    <a:cubicBezTo>
                      <a:pt x="91" y="35"/>
                      <a:pt x="132" y="65"/>
                      <a:pt x="132" y="65"/>
                    </a:cubicBezTo>
                    <a:cubicBezTo>
                      <a:pt x="138" y="56"/>
                      <a:pt x="138" y="56"/>
                      <a:pt x="138" y="56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68" y="31"/>
                      <a:pt x="67" y="40"/>
                    </a:cubicBezTo>
                    <a:cubicBezTo>
                      <a:pt x="55" y="33"/>
                      <a:pt x="6" y="0"/>
                      <a:pt x="6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92"/>
              <p:cNvSpPr/>
              <p:nvPr/>
            </p:nvSpPr>
            <p:spPr bwMode="auto">
              <a:xfrm>
                <a:off x="7839076" y="4079876"/>
                <a:ext cx="206375" cy="209550"/>
              </a:xfrm>
              <a:custGeom>
                <a:avLst/>
                <a:gdLst>
                  <a:gd name="T0" fmla="*/ 0 w 108"/>
                  <a:gd name="T1" fmla="*/ 6 h 110"/>
                  <a:gd name="T2" fmla="*/ 49 w 108"/>
                  <a:gd name="T3" fmla="*/ 81 h 110"/>
                  <a:gd name="T4" fmla="*/ 66 w 108"/>
                  <a:gd name="T5" fmla="*/ 54 h 110"/>
                  <a:gd name="T6" fmla="*/ 99 w 108"/>
                  <a:gd name="T7" fmla="*/ 110 h 110"/>
                  <a:gd name="T8" fmla="*/ 108 w 108"/>
                  <a:gd name="T9" fmla="*/ 104 h 110"/>
                  <a:gd name="T10" fmla="*/ 66 w 108"/>
                  <a:gd name="T11" fmla="*/ 33 h 110"/>
                  <a:gd name="T12" fmla="*/ 48 w 108"/>
                  <a:gd name="T13" fmla="*/ 61 h 110"/>
                  <a:gd name="T14" fmla="*/ 9 w 108"/>
                  <a:gd name="T15" fmla="*/ 0 h 110"/>
                  <a:gd name="T16" fmla="*/ 0 w 108"/>
                  <a:gd name="T17" fmla="*/ 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10">
                    <a:moveTo>
                      <a:pt x="0" y="6"/>
                    </a:moveTo>
                    <a:cubicBezTo>
                      <a:pt x="49" y="81"/>
                      <a:pt x="49" y="81"/>
                      <a:pt x="49" y="81"/>
                    </a:cubicBezTo>
                    <a:cubicBezTo>
                      <a:pt x="49" y="81"/>
                      <a:pt x="61" y="62"/>
                      <a:pt x="66" y="54"/>
                    </a:cubicBezTo>
                    <a:cubicBezTo>
                      <a:pt x="73" y="66"/>
                      <a:pt x="99" y="110"/>
                      <a:pt x="99" y="110"/>
                    </a:cubicBezTo>
                    <a:cubicBezTo>
                      <a:pt x="108" y="104"/>
                      <a:pt x="108" y="104"/>
                      <a:pt x="108" y="104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3"/>
                      <a:pt x="54" y="53"/>
                      <a:pt x="48" y="61"/>
                    </a:cubicBezTo>
                    <a:cubicBezTo>
                      <a:pt x="41" y="50"/>
                      <a:pt x="9" y="0"/>
                      <a:pt x="9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93"/>
              <p:cNvSpPr/>
              <p:nvPr/>
            </p:nvSpPr>
            <p:spPr bwMode="auto">
              <a:xfrm>
                <a:off x="7510463" y="4448176"/>
                <a:ext cx="217488" cy="390525"/>
              </a:xfrm>
              <a:custGeom>
                <a:avLst/>
                <a:gdLst>
                  <a:gd name="T0" fmla="*/ 57 w 114"/>
                  <a:gd name="T1" fmla="*/ 205 h 205"/>
                  <a:gd name="T2" fmla="*/ 3 w 114"/>
                  <a:gd name="T3" fmla="*/ 205 h 205"/>
                  <a:gd name="T4" fmla="*/ 3 w 114"/>
                  <a:gd name="T5" fmla="*/ 94 h 205"/>
                  <a:gd name="T6" fmla="*/ 57 w 114"/>
                  <a:gd name="T7" fmla="*/ 7 h 205"/>
                  <a:gd name="T8" fmla="*/ 111 w 114"/>
                  <a:gd name="T9" fmla="*/ 94 h 205"/>
                  <a:gd name="T10" fmla="*/ 111 w 114"/>
                  <a:gd name="T11" fmla="*/ 205 h 205"/>
                  <a:gd name="T12" fmla="*/ 57 w 114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05">
                    <a:moveTo>
                      <a:pt x="57" y="205"/>
                    </a:moveTo>
                    <a:cubicBezTo>
                      <a:pt x="3" y="205"/>
                      <a:pt x="3" y="205"/>
                      <a:pt x="3" y="20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0" y="0"/>
                      <a:pt x="57" y="7"/>
                      <a:pt x="57" y="7"/>
                    </a:cubicBezTo>
                    <a:cubicBezTo>
                      <a:pt x="57" y="7"/>
                      <a:pt x="114" y="0"/>
                      <a:pt x="111" y="94"/>
                    </a:cubicBezTo>
                    <a:cubicBezTo>
                      <a:pt x="111" y="205"/>
                      <a:pt x="111" y="205"/>
                      <a:pt x="111" y="205"/>
                    </a:cubicBezTo>
                    <a:lnTo>
                      <a:pt x="57" y="2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Oval 94"/>
              <p:cNvSpPr>
                <a:spLocks noChangeArrowheads="1"/>
              </p:cNvSpPr>
              <p:nvPr/>
            </p:nvSpPr>
            <p:spPr bwMode="auto">
              <a:xfrm>
                <a:off x="7672388" y="4343401"/>
                <a:ext cx="125413" cy="1238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Oval 95"/>
              <p:cNvSpPr>
                <a:spLocks noChangeArrowheads="1"/>
              </p:cNvSpPr>
              <p:nvPr/>
            </p:nvSpPr>
            <p:spPr bwMode="auto">
              <a:xfrm>
                <a:off x="8045451" y="4310063"/>
                <a:ext cx="125413" cy="1238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96"/>
              <p:cNvSpPr/>
              <p:nvPr/>
            </p:nvSpPr>
            <p:spPr bwMode="auto">
              <a:xfrm>
                <a:off x="7854951" y="4459288"/>
                <a:ext cx="381000" cy="379413"/>
              </a:xfrm>
              <a:custGeom>
                <a:avLst/>
                <a:gdLst>
                  <a:gd name="T0" fmla="*/ 196 w 200"/>
                  <a:gd name="T1" fmla="*/ 199 h 199"/>
                  <a:gd name="T2" fmla="*/ 196 w 200"/>
                  <a:gd name="T3" fmla="*/ 85 h 199"/>
                  <a:gd name="T4" fmla="*/ 184 w 200"/>
                  <a:gd name="T5" fmla="*/ 25 h 199"/>
                  <a:gd name="T6" fmla="*/ 138 w 200"/>
                  <a:gd name="T7" fmla="*/ 2 h 199"/>
                  <a:gd name="T8" fmla="*/ 87 w 200"/>
                  <a:gd name="T9" fmla="*/ 25 h 199"/>
                  <a:gd name="T10" fmla="*/ 47 w 200"/>
                  <a:gd name="T11" fmla="*/ 68 h 199"/>
                  <a:gd name="T12" fmla="*/ 18 w 200"/>
                  <a:gd name="T13" fmla="*/ 20 h 199"/>
                  <a:gd name="T14" fmla="*/ 0 w 200"/>
                  <a:gd name="T15" fmla="*/ 27 h 199"/>
                  <a:gd name="T16" fmla="*/ 41 w 200"/>
                  <a:gd name="T17" fmla="*/ 110 h 199"/>
                  <a:gd name="T18" fmla="*/ 89 w 200"/>
                  <a:gd name="T19" fmla="*/ 88 h 199"/>
                  <a:gd name="T20" fmla="*/ 88 w 200"/>
                  <a:gd name="T21" fmla="*/ 199 h 199"/>
                  <a:gd name="T22" fmla="*/ 196 w 200"/>
                  <a:gd name="T2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199">
                    <a:moveTo>
                      <a:pt x="196" y="199"/>
                    </a:moveTo>
                    <a:cubicBezTo>
                      <a:pt x="196" y="85"/>
                      <a:pt x="196" y="85"/>
                      <a:pt x="196" y="85"/>
                    </a:cubicBezTo>
                    <a:cubicBezTo>
                      <a:pt x="196" y="85"/>
                      <a:pt x="200" y="45"/>
                      <a:pt x="184" y="25"/>
                    </a:cubicBezTo>
                    <a:cubicBezTo>
                      <a:pt x="165" y="0"/>
                      <a:pt x="138" y="2"/>
                      <a:pt x="138" y="2"/>
                    </a:cubicBezTo>
                    <a:cubicBezTo>
                      <a:pt x="138" y="2"/>
                      <a:pt x="114" y="0"/>
                      <a:pt x="87" y="25"/>
                    </a:cubicBezTo>
                    <a:cubicBezTo>
                      <a:pt x="64" y="46"/>
                      <a:pt x="47" y="68"/>
                      <a:pt x="47" y="6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2" y="107"/>
                      <a:pt x="41" y="110"/>
                    </a:cubicBezTo>
                    <a:cubicBezTo>
                      <a:pt x="61" y="112"/>
                      <a:pt x="89" y="88"/>
                      <a:pt x="89" y="88"/>
                    </a:cubicBezTo>
                    <a:cubicBezTo>
                      <a:pt x="88" y="199"/>
                      <a:pt x="88" y="199"/>
                      <a:pt x="88" y="199"/>
                    </a:cubicBezTo>
                    <a:lnTo>
                      <a:pt x="196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4" name="组合 213"/>
          <p:cNvGrpSpPr/>
          <p:nvPr/>
        </p:nvGrpSpPr>
        <p:grpSpPr>
          <a:xfrm>
            <a:off x="1144866" y="4562318"/>
            <a:ext cx="4127103" cy="1657538"/>
            <a:chOff x="1144866" y="4562318"/>
            <a:chExt cx="4127103" cy="1657538"/>
          </a:xfrm>
        </p:grpSpPr>
        <p:grpSp>
          <p:nvGrpSpPr>
            <p:cNvPr id="213" name="组合 212"/>
            <p:cNvGrpSpPr/>
            <p:nvPr/>
          </p:nvGrpSpPr>
          <p:grpSpPr>
            <a:xfrm>
              <a:off x="1144866" y="4562318"/>
              <a:ext cx="4127103" cy="1657538"/>
              <a:chOff x="1144866" y="4562318"/>
              <a:chExt cx="4127103" cy="1657538"/>
            </a:xfrm>
          </p:grpSpPr>
          <p:sp>
            <p:nvSpPr>
              <p:cNvPr id="158" name="TextBox 157"/>
              <p:cNvSpPr txBox="1"/>
              <p:nvPr/>
            </p:nvSpPr>
            <p:spPr>
              <a:xfrm flipH="1">
                <a:off x="1144866" y="5229200"/>
                <a:ext cx="2646878" cy="990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小问题</a:t>
                </a:r>
                <a:endPara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r">
                  <a:lnSpc>
                    <a:spcPct val="120000"/>
                  </a:lnSpc>
                </a:pPr>
                <a:r>
                  <a:rPr lang="zh-CN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磨蹭、拖沓、注意力不集中</a:t>
                </a:r>
                <a:endPara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r">
                  <a:lnSpc>
                    <a:spcPct val="120000"/>
                  </a:lnSpc>
                </a:pPr>
                <a:r>
                  <a:rPr lang="zh-CN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。。。</a:t>
                </a:r>
                <a:endPara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7" name="Oval 3"/>
              <p:cNvSpPr/>
              <p:nvPr/>
            </p:nvSpPr>
            <p:spPr>
              <a:xfrm>
                <a:off x="4266129" y="4562318"/>
                <a:ext cx="1005840" cy="1005840"/>
              </a:xfrm>
              <a:prstGeom prst="ellipse">
                <a:avLst/>
              </a:prstGeom>
              <a:solidFill>
                <a:srgbClr val="00A39E">
                  <a:alpha val="80000"/>
                </a:srgbClr>
              </a:solidFill>
              <a:ln w="25400" cap="flat" cmpd="sng" algn="ctr">
                <a:solidFill>
                  <a:srgbClr val="FCFCF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>
              <a:off x="4558483" y="4869160"/>
              <a:ext cx="457397" cy="432048"/>
              <a:chOff x="4321176" y="2276476"/>
              <a:chExt cx="658812" cy="622300"/>
            </a:xfrm>
            <a:solidFill>
              <a:schemeClr val="bg1"/>
            </a:solidFill>
          </p:grpSpPr>
          <p:sp>
            <p:nvSpPr>
              <p:cNvPr id="189" name="Freeform 61"/>
              <p:cNvSpPr>
                <a:spLocks noEditPoints="1"/>
              </p:cNvSpPr>
              <p:nvPr/>
            </p:nvSpPr>
            <p:spPr bwMode="auto">
              <a:xfrm>
                <a:off x="4405313" y="2554288"/>
                <a:ext cx="530225" cy="344488"/>
              </a:xfrm>
              <a:custGeom>
                <a:avLst/>
                <a:gdLst>
                  <a:gd name="T0" fmla="*/ 243 w 279"/>
                  <a:gd name="T1" fmla="*/ 84 h 181"/>
                  <a:gd name="T2" fmla="*/ 184 w 279"/>
                  <a:gd name="T3" fmla="*/ 44 h 181"/>
                  <a:gd name="T4" fmla="*/ 184 w 279"/>
                  <a:gd name="T5" fmla="*/ 44 h 181"/>
                  <a:gd name="T6" fmla="*/ 139 w 279"/>
                  <a:gd name="T7" fmla="*/ 0 h 181"/>
                  <a:gd name="T8" fmla="*/ 95 w 279"/>
                  <a:gd name="T9" fmla="*/ 44 h 181"/>
                  <a:gd name="T10" fmla="*/ 95 w 279"/>
                  <a:gd name="T11" fmla="*/ 44 h 181"/>
                  <a:gd name="T12" fmla="*/ 36 w 279"/>
                  <a:gd name="T13" fmla="*/ 84 h 181"/>
                  <a:gd name="T14" fmla="*/ 8 w 279"/>
                  <a:gd name="T15" fmla="*/ 159 h 181"/>
                  <a:gd name="T16" fmla="*/ 52 w 279"/>
                  <a:gd name="T17" fmla="*/ 180 h 181"/>
                  <a:gd name="T18" fmla="*/ 123 w 279"/>
                  <a:gd name="T19" fmla="*/ 180 h 181"/>
                  <a:gd name="T20" fmla="*/ 123 w 279"/>
                  <a:gd name="T21" fmla="*/ 144 h 181"/>
                  <a:gd name="T22" fmla="*/ 73 w 279"/>
                  <a:gd name="T23" fmla="*/ 129 h 181"/>
                  <a:gd name="T24" fmla="*/ 56 w 279"/>
                  <a:gd name="T25" fmla="*/ 123 h 181"/>
                  <a:gd name="T26" fmla="*/ 53 w 279"/>
                  <a:gd name="T27" fmla="*/ 134 h 181"/>
                  <a:gd name="T28" fmla="*/ 112 w 279"/>
                  <a:gd name="T29" fmla="*/ 152 h 181"/>
                  <a:gd name="T30" fmla="*/ 112 w 279"/>
                  <a:gd name="T31" fmla="*/ 169 h 181"/>
                  <a:gd name="T32" fmla="*/ 52 w 279"/>
                  <a:gd name="T33" fmla="*/ 170 h 181"/>
                  <a:gd name="T34" fmla="*/ 18 w 279"/>
                  <a:gd name="T35" fmla="*/ 155 h 181"/>
                  <a:gd name="T36" fmla="*/ 43 w 279"/>
                  <a:gd name="T37" fmla="*/ 91 h 181"/>
                  <a:gd name="T38" fmla="*/ 97 w 279"/>
                  <a:gd name="T39" fmla="*/ 55 h 181"/>
                  <a:gd name="T40" fmla="*/ 139 w 279"/>
                  <a:gd name="T41" fmla="*/ 88 h 181"/>
                  <a:gd name="T42" fmla="*/ 182 w 279"/>
                  <a:gd name="T43" fmla="*/ 55 h 181"/>
                  <a:gd name="T44" fmla="*/ 235 w 279"/>
                  <a:gd name="T45" fmla="*/ 91 h 181"/>
                  <a:gd name="T46" fmla="*/ 261 w 279"/>
                  <a:gd name="T47" fmla="*/ 155 h 181"/>
                  <a:gd name="T48" fmla="*/ 227 w 279"/>
                  <a:gd name="T49" fmla="*/ 170 h 181"/>
                  <a:gd name="T50" fmla="*/ 166 w 279"/>
                  <a:gd name="T51" fmla="*/ 169 h 181"/>
                  <a:gd name="T52" fmla="*/ 166 w 279"/>
                  <a:gd name="T53" fmla="*/ 152 h 181"/>
                  <a:gd name="T54" fmla="*/ 226 w 279"/>
                  <a:gd name="T55" fmla="*/ 134 h 181"/>
                  <a:gd name="T56" fmla="*/ 223 w 279"/>
                  <a:gd name="T57" fmla="*/ 123 h 181"/>
                  <a:gd name="T58" fmla="*/ 206 w 279"/>
                  <a:gd name="T59" fmla="*/ 129 h 181"/>
                  <a:gd name="T60" fmla="*/ 156 w 279"/>
                  <a:gd name="T61" fmla="*/ 144 h 181"/>
                  <a:gd name="T62" fmla="*/ 156 w 279"/>
                  <a:gd name="T63" fmla="*/ 180 h 181"/>
                  <a:gd name="T64" fmla="*/ 227 w 279"/>
                  <a:gd name="T65" fmla="*/ 180 h 181"/>
                  <a:gd name="T66" fmla="*/ 271 w 279"/>
                  <a:gd name="T67" fmla="*/ 159 h 181"/>
                  <a:gd name="T68" fmla="*/ 243 w 279"/>
                  <a:gd name="T69" fmla="*/ 84 h 181"/>
                  <a:gd name="T70" fmla="*/ 139 w 279"/>
                  <a:gd name="T71" fmla="*/ 77 h 181"/>
                  <a:gd name="T72" fmla="*/ 106 w 279"/>
                  <a:gd name="T73" fmla="*/ 44 h 181"/>
                  <a:gd name="T74" fmla="*/ 139 w 279"/>
                  <a:gd name="T75" fmla="*/ 10 h 181"/>
                  <a:gd name="T76" fmla="*/ 173 w 279"/>
                  <a:gd name="T77" fmla="*/ 44 h 181"/>
                  <a:gd name="T78" fmla="*/ 139 w 279"/>
                  <a:gd name="T79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9" h="181">
                    <a:moveTo>
                      <a:pt x="243" y="84"/>
                    </a:moveTo>
                    <a:cubicBezTo>
                      <a:pt x="223" y="62"/>
                      <a:pt x="201" y="51"/>
                      <a:pt x="184" y="44"/>
                    </a:cubicBezTo>
                    <a:cubicBezTo>
                      <a:pt x="184" y="44"/>
                      <a:pt x="184" y="44"/>
                      <a:pt x="184" y="44"/>
                    </a:cubicBezTo>
                    <a:cubicBezTo>
                      <a:pt x="184" y="19"/>
                      <a:pt x="164" y="0"/>
                      <a:pt x="139" y="0"/>
                    </a:cubicBezTo>
                    <a:cubicBezTo>
                      <a:pt x="115" y="0"/>
                      <a:pt x="95" y="19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78" y="51"/>
                      <a:pt x="56" y="62"/>
                      <a:pt x="36" y="84"/>
                    </a:cubicBezTo>
                    <a:cubicBezTo>
                      <a:pt x="11" y="110"/>
                      <a:pt x="0" y="139"/>
                      <a:pt x="8" y="159"/>
                    </a:cubicBezTo>
                    <a:cubicBezTo>
                      <a:pt x="16" y="181"/>
                      <a:pt x="51" y="180"/>
                      <a:pt x="52" y="180"/>
                    </a:cubicBezTo>
                    <a:cubicBezTo>
                      <a:pt x="52" y="180"/>
                      <a:pt x="123" y="180"/>
                      <a:pt x="123" y="180"/>
                    </a:cubicBezTo>
                    <a:cubicBezTo>
                      <a:pt x="123" y="144"/>
                      <a:pt x="123" y="144"/>
                      <a:pt x="123" y="144"/>
                    </a:cubicBezTo>
                    <a:cubicBezTo>
                      <a:pt x="73" y="129"/>
                      <a:pt x="73" y="129"/>
                      <a:pt x="73" y="129"/>
                    </a:cubicBezTo>
                    <a:cubicBezTo>
                      <a:pt x="56" y="123"/>
                      <a:pt x="56" y="123"/>
                      <a:pt x="56" y="123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53" y="134"/>
                      <a:pt x="106" y="150"/>
                      <a:pt x="112" y="152"/>
                    </a:cubicBezTo>
                    <a:cubicBezTo>
                      <a:pt x="112" y="156"/>
                      <a:pt x="112" y="164"/>
                      <a:pt x="112" y="169"/>
                    </a:cubicBezTo>
                    <a:cubicBezTo>
                      <a:pt x="103" y="169"/>
                      <a:pt x="52" y="170"/>
                      <a:pt x="52" y="170"/>
                    </a:cubicBezTo>
                    <a:cubicBezTo>
                      <a:pt x="44" y="170"/>
                      <a:pt x="23" y="168"/>
                      <a:pt x="18" y="155"/>
                    </a:cubicBezTo>
                    <a:cubicBezTo>
                      <a:pt x="12" y="139"/>
                      <a:pt x="22" y="114"/>
                      <a:pt x="43" y="91"/>
                    </a:cubicBezTo>
                    <a:cubicBezTo>
                      <a:pt x="62" y="72"/>
                      <a:pt x="81" y="61"/>
                      <a:pt x="97" y="55"/>
                    </a:cubicBezTo>
                    <a:cubicBezTo>
                      <a:pt x="102" y="74"/>
                      <a:pt x="119" y="88"/>
                      <a:pt x="139" y="88"/>
                    </a:cubicBezTo>
                    <a:cubicBezTo>
                      <a:pt x="160" y="88"/>
                      <a:pt x="177" y="74"/>
                      <a:pt x="182" y="55"/>
                    </a:cubicBezTo>
                    <a:cubicBezTo>
                      <a:pt x="198" y="61"/>
                      <a:pt x="217" y="72"/>
                      <a:pt x="235" y="91"/>
                    </a:cubicBezTo>
                    <a:cubicBezTo>
                      <a:pt x="257" y="114"/>
                      <a:pt x="267" y="139"/>
                      <a:pt x="261" y="155"/>
                    </a:cubicBezTo>
                    <a:cubicBezTo>
                      <a:pt x="256" y="168"/>
                      <a:pt x="235" y="170"/>
                      <a:pt x="227" y="170"/>
                    </a:cubicBezTo>
                    <a:cubicBezTo>
                      <a:pt x="227" y="170"/>
                      <a:pt x="182" y="169"/>
                      <a:pt x="166" y="169"/>
                    </a:cubicBezTo>
                    <a:cubicBezTo>
                      <a:pt x="166" y="164"/>
                      <a:pt x="166" y="156"/>
                      <a:pt x="166" y="152"/>
                    </a:cubicBezTo>
                    <a:cubicBezTo>
                      <a:pt x="173" y="150"/>
                      <a:pt x="226" y="134"/>
                      <a:pt x="226" y="134"/>
                    </a:cubicBezTo>
                    <a:cubicBezTo>
                      <a:pt x="223" y="123"/>
                      <a:pt x="223" y="123"/>
                      <a:pt x="223" y="123"/>
                    </a:cubicBezTo>
                    <a:cubicBezTo>
                      <a:pt x="206" y="129"/>
                      <a:pt x="206" y="129"/>
                      <a:pt x="206" y="129"/>
                    </a:cubicBezTo>
                    <a:cubicBezTo>
                      <a:pt x="156" y="144"/>
                      <a:pt x="156" y="144"/>
                      <a:pt x="156" y="144"/>
                    </a:cubicBezTo>
                    <a:cubicBezTo>
                      <a:pt x="156" y="180"/>
                      <a:pt x="156" y="180"/>
                      <a:pt x="156" y="180"/>
                    </a:cubicBezTo>
                    <a:cubicBezTo>
                      <a:pt x="227" y="180"/>
                      <a:pt x="227" y="180"/>
                      <a:pt x="227" y="180"/>
                    </a:cubicBezTo>
                    <a:cubicBezTo>
                      <a:pt x="228" y="180"/>
                      <a:pt x="263" y="181"/>
                      <a:pt x="271" y="159"/>
                    </a:cubicBezTo>
                    <a:cubicBezTo>
                      <a:pt x="279" y="139"/>
                      <a:pt x="268" y="110"/>
                      <a:pt x="243" y="84"/>
                    </a:cubicBezTo>
                    <a:close/>
                    <a:moveTo>
                      <a:pt x="139" y="77"/>
                    </a:moveTo>
                    <a:cubicBezTo>
                      <a:pt x="121" y="77"/>
                      <a:pt x="106" y="62"/>
                      <a:pt x="106" y="44"/>
                    </a:cubicBezTo>
                    <a:cubicBezTo>
                      <a:pt x="106" y="25"/>
                      <a:pt x="121" y="10"/>
                      <a:pt x="139" y="10"/>
                    </a:cubicBezTo>
                    <a:cubicBezTo>
                      <a:pt x="158" y="10"/>
                      <a:pt x="173" y="25"/>
                      <a:pt x="173" y="44"/>
                    </a:cubicBezTo>
                    <a:cubicBezTo>
                      <a:pt x="173" y="62"/>
                      <a:pt x="158" y="77"/>
                      <a:pt x="139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62"/>
              <p:cNvSpPr>
                <a:spLocks noEditPoints="1"/>
              </p:cNvSpPr>
              <p:nvPr/>
            </p:nvSpPr>
            <p:spPr bwMode="auto">
              <a:xfrm>
                <a:off x="4321176" y="2276476"/>
                <a:ext cx="290513" cy="292100"/>
              </a:xfrm>
              <a:custGeom>
                <a:avLst/>
                <a:gdLst>
                  <a:gd name="T0" fmla="*/ 153 w 153"/>
                  <a:gd name="T1" fmla="*/ 77 h 154"/>
                  <a:gd name="T2" fmla="*/ 77 w 153"/>
                  <a:gd name="T3" fmla="*/ 0 h 154"/>
                  <a:gd name="T4" fmla="*/ 0 w 153"/>
                  <a:gd name="T5" fmla="*/ 77 h 154"/>
                  <a:gd name="T6" fmla="*/ 77 w 153"/>
                  <a:gd name="T7" fmla="*/ 154 h 154"/>
                  <a:gd name="T8" fmla="*/ 153 w 153"/>
                  <a:gd name="T9" fmla="*/ 77 h 154"/>
                  <a:gd name="T10" fmla="*/ 77 w 153"/>
                  <a:gd name="T11" fmla="*/ 11 h 154"/>
                  <a:gd name="T12" fmla="*/ 143 w 153"/>
                  <a:gd name="T13" fmla="*/ 77 h 154"/>
                  <a:gd name="T14" fmla="*/ 77 w 153"/>
                  <a:gd name="T15" fmla="*/ 143 h 154"/>
                  <a:gd name="T16" fmla="*/ 11 w 153"/>
                  <a:gd name="T17" fmla="*/ 77 h 154"/>
                  <a:gd name="T18" fmla="*/ 77 w 153"/>
                  <a:gd name="T19" fmla="*/ 1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54">
                    <a:moveTo>
                      <a:pt x="153" y="77"/>
                    </a:moveTo>
                    <a:cubicBezTo>
                      <a:pt x="153" y="34"/>
                      <a:pt x="119" y="0"/>
                      <a:pt x="77" y="0"/>
                    </a:cubicBezTo>
                    <a:cubicBezTo>
                      <a:pt x="34" y="0"/>
                      <a:pt x="0" y="34"/>
                      <a:pt x="0" y="77"/>
                    </a:cubicBezTo>
                    <a:cubicBezTo>
                      <a:pt x="0" y="119"/>
                      <a:pt x="34" y="154"/>
                      <a:pt x="77" y="154"/>
                    </a:cubicBezTo>
                    <a:cubicBezTo>
                      <a:pt x="119" y="154"/>
                      <a:pt x="153" y="119"/>
                      <a:pt x="153" y="77"/>
                    </a:cubicBezTo>
                    <a:close/>
                    <a:moveTo>
                      <a:pt x="77" y="11"/>
                    </a:moveTo>
                    <a:cubicBezTo>
                      <a:pt x="113" y="11"/>
                      <a:pt x="143" y="40"/>
                      <a:pt x="143" y="77"/>
                    </a:cubicBezTo>
                    <a:cubicBezTo>
                      <a:pt x="143" y="113"/>
                      <a:pt x="113" y="143"/>
                      <a:pt x="77" y="143"/>
                    </a:cubicBezTo>
                    <a:cubicBezTo>
                      <a:pt x="40" y="143"/>
                      <a:pt x="11" y="113"/>
                      <a:pt x="11" y="77"/>
                    </a:cubicBezTo>
                    <a:cubicBezTo>
                      <a:pt x="11" y="40"/>
                      <a:pt x="40" y="11"/>
                      <a:pt x="7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63"/>
              <p:cNvSpPr/>
              <p:nvPr/>
            </p:nvSpPr>
            <p:spPr bwMode="auto">
              <a:xfrm>
                <a:off x="4402138" y="2317751"/>
                <a:ext cx="74613" cy="111125"/>
              </a:xfrm>
              <a:custGeom>
                <a:avLst/>
                <a:gdLst>
                  <a:gd name="T0" fmla="*/ 39 w 39"/>
                  <a:gd name="T1" fmla="*/ 55 h 58"/>
                  <a:gd name="T2" fmla="*/ 39 w 39"/>
                  <a:gd name="T3" fmla="*/ 0 h 58"/>
                  <a:gd name="T4" fmla="*/ 28 w 39"/>
                  <a:gd name="T5" fmla="*/ 0 h 58"/>
                  <a:gd name="T6" fmla="*/ 28 w 39"/>
                  <a:gd name="T7" fmla="*/ 38 h 58"/>
                  <a:gd name="T8" fmla="*/ 9 w 39"/>
                  <a:gd name="T9" fmla="*/ 11 h 58"/>
                  <a:gd name="T10" fmla="*/ 0 w 39"/>
                  <a:gd name="T11" fmla="*/ 17 h 58"/>
                  <a:gd name="T12" fmla="*/ 29 w 39"/>
                  <a:gd name="T13" fmla="*/ 58 h 58"/>
                  <a:gd name="T14" fmla="*/ 39 w 39"/>
                  <a:gd name="T15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58">
                    <a:moveTo>
                      <a:pt x="39" y="55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22"/>
                      <a:pt x="28" y="38"/>
                    </a:cubicBezTo>
                    <a:cubicBezTo>
                      <a:pt x="20" y="26"/>
                      <a:pt x="9" y="11"/>
                      <a:pt x="9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9" y="58"/>
                      <a:pt x="29" y="58"/>
                      <a:pt x="29" y="58"/>
                    </a:cubicBezTo>
                    <a:lnTo>
                      <a:pt x="39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64"/>
              <p:cNvSpPr>
                <a:spLocks noEditPoints="1"/>
              </p:cNvSpPr>
              <p:nvPr/>
            </p:nvSpPr>
            <p:spPr bwMode="auto">
              <a:xfrm>
                <a:off x="4849813" y="2509838"/>
                <a:ext cx="130175" cy="82550"/>
              </a:xfrm>
              <a:custGeom>
                <a:avLst/>
                <a:gdLst>
                  <a:gd name="T0" fmla="*/ 62 w 68"/>
                  <a:gd name="T1" fmla="*/ 10 h 43"/>
                  <a:gd name="T2" fmla="*/ 53 w 68"/>
                  <a:gd name="T3" fmla="*/ 2 h 43"/>
                  <a:gd name="T4" fmla="*/ 32 w 68"/>
                  <a:gd name="T5" fmla="*/ 4 h 43"/>
                  <a:gd name="T6" fmla="*/ 5 w 68"/>
                  <a:gd name="T7" fmla="*/ 32 h 43"/>
                  <a:gd name="T8" fmla="*/ 0 w 68"/>
                  <a:gd name="T9" fmla="*/ 40 h 43"/>
                  <a:gd name="T10" fmla="*/ 9 w 68"/>
                  <a:gd name="T11" fmla="*/ 40 h 43"/>
                  <a:gd name="T12" fmla="*/ 48 w 68"/>
                  <a:gd name="T13" fmla="*/ 37 h 43"/>
                  <a:gd name="T14" fmla="*/ 62 w 68"/>
                  <a:gd name="T15" fmla="*/ 10 h 43"/>
                  <a:gd name="T16" fmla="*/ 43 w 68"/>
                  <a:gd name="T17" fmla="*/ 27 h 43"/>
                  <a:gd name="T18" fmla="*/ 20 w 68"/>
                  <a:gd name="T19" fmla="*/ 30 h 43"/>
                  <a:gd name="T20" fmla="*/ 37 w 68"/>
                  <a:gd name="T21" fmla="*/ 14 h 43"/>
                  <a:gd name="T22" fmla="*/ 49 w 68"/>
                  <a:gd name="T23" fmla="*/ 12 h 43"/>
                  <a:gd name="T24" fmla="*/ 52 w 68"/>
                  <a:gd name="T25" fmla="*/ 15 h 43"/>
                  <a:gd name="T26" fmla="*/ 43 w 68"/>
                  <a:gd name="T27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3">
                    <a:moveTo>
                      <a:pt x="62" y="10"/>
                    </a:moveTo>
                    <a:cubicBezTo>
                      <a:pt x="60" y="6"/>
                      <a:pt x="57" y="3"/>
                      <a:pt x="53" y="2"/>
                    </a:cubicBezTo>
                    <a:cubicBezTo>
                      <a:pt x="47" y="0"/>
                      <a:pt x="40" y="1"/>
                      <a:pt x="32" y="4"/>
                    </a:cubicBezTo>
                    <a:cubicBezTo>
                      <a:pt x="19" y="11"/>
                      <a:pt x="6" y="31"/>
                      <a:pt x="5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34" y="43"/>
                      <a:pt x="48" y="37"/>
                    </a:cubicBezTo>
                    <a:cubicBezTo>
                      <a:pt x="68" y="27"/>
                      <a:pt x="64" y="14"/>
                      <a:pt x="62" y="10"/>
                    </a:cubicBezTo>
                    <a:close/>
                    <a:moveTo>
                      <a:pt x="43" y="27"/>
                    </a:moveTo>
                    <a:cubicBezTo>
                      <a:pt x="37" y="30"/>
                      <a:pt x="27" y="30"/>
                      <a:pt x="20" y="30"/>
                    </a:cubicBezTo>
                    <a:cubicBezTo>
                      <a:pt x="24" y="24"/>
                      <a:pt x="31" y="17"/>
                      <a:pt x="37" y="14"/>
                    </a:cubicBezTo>
                    <a:cubicBezTo>
                      <a:pt x="42" y="12"/>
                      <a:pt x="47" y="11"/>
                      <a:pt x="49" y="12"/>
                    </a:cubicBezTo>
                    <a:cubicBezTo>
                      <a:pt x="50" y="12"/>
                      <a:pt x="51" y="13"/>
                      <a:pt x="52" y="15"/>
                    </a:cubicBezTo>
                    <a:cubicBezTo>
                      <a:pt x="54" y="19"/>
                      <a:pt x="51" y="23"/>
                      <a:pt x="4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65"/>
              <p:cNvSpPr>
                <a:spLocks noEditPoints="1"/>
              </p:cNvSpPr>
              <p:nvPr/>
            </p:nvSpPr>
            <p:spPr bwMode="auto">
              <a:xfrm>
                <a:off x="4784726" y="2425701"/>
                <a:ext cx="103188" cy="112713"/>
              </a:xfrm>
              <a:custGeom>
                <a:avLst/>
                <a:gdLst>
                  <a:gd name="T0" fmla="*/ 40 w 54"/>
                  <a:gd name="T1" fmla="*/ 34 h 59"/>
                  <a:gd name="T2" fmla="*/ 41 w 54"/>
                  <a:gd name="T3" fmla="*/ 4 h 59"/>
                  <a:gd name="T4" fmla="*/ 29 w 54"/>
                  <a:gd name="T5" fmla="*/ 1 h 59"/>
                  <a:gd name="T6" fmla="*/ 12 w 54"/>
                  <a:gd name="T7" fmla="*/ 13 h 59"/>
                  <a:gd name="T8" fmla="*/ 1 w 54"/>
                  <a:gd name="T9" fmla="*/ 50 h 59"/>
                  <a:gd name="T10" fmla="*/ 0 w 54"/>
                  <a:gd name="T11" fmla="*/ 59 h 59"/>
                  <a:gd name="T12" fmla="*/ 8 w 54"/>
                  <a:gd name="T13" fmla="*/ 56 h 59"/>
                  <a:gd name="T14" fmla="*/ 40 w 54"/>
                  <a:gd name="T15" fmla="*/ 34 h 59"/>
                  <a:gd name="T16" fmla="*/ 20 w 54"/>
                  <a:gd name="T17" fmla="*/ 19 h 59"/>
                  <a:gd name="T18" fmla="*/ 20 w 54"/>
                  <a:gd name="T19" fmla="*/ 19 h 59"/>
                  <a:gd name="T20" fmla="*/ 30 w 54"/>
                  <a:gd name="T21" fmla="*/ 12 h 59"/>
                  <a:gd name="T22" fmla="*/ 34 w 54"/>
                  <a:gd name="T23" fmla="*/ 13 h 59"/>
                  <a:gd name="T24" fmla="*/ 36 w 54"/>
                  <a:gd name="T25" fmla="*/ 17 h 59"/>
                  <a:gd name="T26" fmla="*/ 32 w 54"/>
                  <a:gd name="T27" fmla="*/ 28 h 59"/>
                  <a:gd name="T28" fmla="*/ 13 w 54"/>
                  <a:gd name="T29" fmla="*/ 42 h 59"/>
                  <a:gd name="T30" fmla="*/ 20 w 54"/>
                  <a:gd name="T31" fmla="*/ 1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59">
                    <a:moveTo>
                      <a:pt x="40" y="34"/>
                    </a:moveTo>
                    <a:cubicBezTo>
                      <a:pt x="54" y="16"/>
                      <a:pt x="44" y="7"/>
                      <a:pt x="41" y="4"/>
                    </a:cubicBezTo>
                    <a:cubicBezTo>
                      <a:pt x="37" y="1"/>
                      <a:pt x="33" y="0"/>
                      <a:pt x="29" y="1"/>
                    </a:cubicBezTo>
                    <a:cubicBezTo>
                      <a:pt x="23" y="2"/>
                      <a:pt x="17" y="6"/>
                      <a:pt x="12" y="13"/>
                    </a:cubicBezTo>
                    <a:cubicBezTo>
                      <a:pt x="3" y="25"/>
                      <a:pt x="1" y="49"/>
                      <a:pt x="1" y="5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9" y="55"/>
                      <a:pt x="31" y="46"/>
                      <a:pt x="40" y="34"/>
                    </a:cubicBezTo>
                    <a:close/>
                    <a:moveTo>
                      <a:pt x="20" y="19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4" y="15"/>
                      <a:pt x="27" y="12"/>
                      <a:pt x="30" y="12"/>
                    </a:cubicBezTo>
                    <a:cubicBezTo>
                      <a:pt x="31" y="11"/>
                      <a:pt x="32" y="11"/>
                      <a:pt x="34" y="13"/>
                    </a:cubicBezTo>
                    <a:cubicBezTo>
                      <a:pt x="36" y="14"/>
                      <a:pt x="36" y="15"/>
                      <a:pt x="36" y="17"/>
                    </a:cubicBezTo>
                    <a:cubicBezTo>
                      <a:pt x="36" y="20"/>
                      <a:pt x="35" y="24"/>
                      <a:pt x="32" y="28"/>
                    </a:cubicBezTo>
                    <a:cubicBezTo>
                      <a:pt x="28" y="33"/>
                      <a:pt x="20" y="38"/>
                      <a:pt x="13" y="42"/>
                    </a:cubicBezTo>
                    <a:cubicBezTo>
                      <a:pt x="14" y="34"/>
                      <a:pt x="16" y="25"/>
                      <a:pt x="2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7" name="组合 216"/>
          <p:cNvGrpSpPr/>
          <p:nvPr/>
        </p:nvGrpSpPr>
        <p:grpSpPr>
          <a:xfrm>
            <a:off x="6096000" y="2465495"/>
            <a:ext cx="3554333" cy="1440160"/>
            <a:chOff x="6096000" y="2465495"/>
            <a:chExt cx="3554333" cy="1440160"/>
          </a:xfrm>
        </p:grpSpPr>
        <p:sp>
          <p:nvSpPr>
            <p:cNvPr id="129" name="Oval 6"/>
            <p:cNvSpPr/>
            <p:nvPr/>
          </p:nvSpPr>
          <p:spPr>
            <a:xfrm>
              <a:off x="6096000" y="2465495"/>
              <a:ext cx="1440160" cy="1440160"/>
            </a:xfrm>
            <a:prstGeom prst="ellipse">
              <a:avLst/>
            </a:prstGeom>
            <a:solidFill>
              <a:srgbClr val="F39C11">
                <a:alpha val="80000"/>
              </a:srgbClr>
            </a:solidFill>
            <a:ln w="25400" cap="flat" cmpd="sng" algn="ctr">
              <a:solidFill>
                <a:srgbClr val="FCFCF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 flipH="1">
              <a:off x="7824192" y="2492896"/>
              <a:ext cx="1826141" cy="990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更坏的方法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控制、强迫、威胁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。。。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94" name="组合 193"/>
            <p:cNvGrpSpPr/>
            <p:nvPr/>
          </p:nvGrpSpPr>
          <p:grpSpPr>
            <a:xfrm>
              <a:off x="6451454" y="2780928"/>
              <a:ext cx="652658" cy="632515"/>
              <a:chOff x="1744663" y="427037"/>
              <a:chExt cx="771525" cy="747713"/>
            </a:xfrm>
            <a:solidFill>
              <a:schemeClr val="bg1"/>
            </a:solidFill>
          </p:grpSpPr>
          <p:sp>
            <p:nvSpPr>
              <p:cNvPr id="195" name="Oval 291"/>
              <p:cNvSpPr>
                <a:spLocks noChangeArrowheads="1"/>
              </p:cNvSpPr>
              <p:nvPr/>
            </p:nvSpPr>
            <p:spPr bwMode="auto">
              <a:xfrm>
                <a:off x="2227263" y="452437"/>
                <a:ext cx="111125" cy="11271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292"/>
              <p:cNvSpPr/>
              <p:nvPr/>
            </p:nvSpPr>
            <p:spPr bwMode="auto">
              <a:xfrm>
                <a:off x="2371726" y="427037"/>
                <a:ext cx="36513" cy="33337"/>
              </a:xfrm>
              <a:custGeom>
                <a:avLst/>
                <a:gdLst>
                  <a:gd name="T0" fmla="*/ 17 w 22"/>
                  <a:gd name="T1" fmla="*/ 14 h 20"/>
                  <a:gd name="T2" fmla="*/ 0 w 22"/>
                  <a:gd name="T3" fmla="*/ 20 h 20"/>
                  <a:gd name="T4" fmla="*/ 9 w 22"/>
                  <a:gd name="T5" fmla="*/ 5 h 20"/>
                  <a:gd name="T6" fmla="*/ 20 w 22"/>
                  <a:gd name="T7" fmla="*/ 3 h 20"/>
                  <a:gd name="T8" fmla="*/ 17 w 22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7" y="14"/>
                    </a:moveTo>
                    <a:cubicBezTo>
                      <a:pt x="12" y="18"/>
                      <a:pt x="0" y="20"/>
                      <a:pt x="0" y="20"/>
                    </a:cubicBezTo>
                    <a:cubicBezTo>
                      <a:pt x="0" y="20"/>
                      <a:pt x="4" y="9"/>
                      <a:pt x="9" y="5"/>
                    </a:cubicBezTo>
                    <a:cubicBezTo>
                      <a:pt x="14" y="0"/>
                      <a:pt x="17" y="1"/>
                      <a:pt x="20" y="3"/>
                    </a:cubicBezTo>
                    <a:cubicBezTo>
                      <a:pt x="22" y="6"/>
                      <a:pt x="22" y="9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293"/>
              <p:cNvSpPr/>
              <p:nvPr/>
            </p:nvSpPr>
            <p:spPr bwMode="auto">
              <a:xfrm>
                <a:off x="1865313" y="658812"/>
                <a:ext cx="100013" cy="100012"/>
              </a:xfrm>
              <a:custGeom>
                <a:avLst/>
                <a:gdLst>
                  <a:gd name="T0" fmla="*/ 32 w 61"/>
                  <a:gd name="T1" fmla="*/ 60 h 61"/>
                  <a:gd name="T2" fmla="*/ 0 w 61"/>
                  <a:gd name="T3" fmla="*/ 32 h 61"/>
                  <a:gd name="T4" fmla="*/ 29 w 61"/>
                  <a:gd name="T5" fmla="*/ 0 h 61"/>
                  <a:gd name="T6" fmla="*/ 60 w 61"/>
                  <a:gd name="T7" fmla="*/ 29 h 61"/>
                  <a:gd name="T8" fmla="*/ 32 w 61"/>
                  <a:gd name="T9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2" y="60"/>
                    </a:moveTo>
                    <a:cubicBezTo>
                      <a:pt x="15" y="61"/>
                      <a:pt x="1" y="48"/>
                      <a:pt x="0" y="32"/>
                    </a:cubicBezTo>
                    <a:cubicBezTo>
                      <a:pt x="0" y="15"/>
                      <a:pt x="12" y="1"/>
                      <a:pt x="29" y="0"/>
                    </a:cubicBezTo>
                    <a:cubicBezTo>
                      <a:pt x="45" y="0"/>
                      <a:pt x="59" y="12"/>
                      <a:pt x="60" y="29"/>
                    </a:cubicBezTo>
                    <a:cubicBezTo>
                      <a:pt x="61" y="45"/>
                      <a:pt x="48" y="59"/>
                      <a:pt x="32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294"/>
              <p:cNvSpPr/>
              <p:nvPr/>
            </p:nvSpPr>
            <p:spPr bwMode="auto">
              <a:xfrm>
                <a:off x="2368551" y="479425"/>
                <a:ext cx="41275" cy="28575"/>
              </a:xfrm>
              <a:custGeom>
                <a:avLst/>
                <a:gdLst>
                  <a:gd name="T0" fmla="*/ 18 w 25"/>
                  <a:gd name="T1" fmla="*/ 14 h 17"/>
                  <a:gd name="T2" fmla="*/ 0 w 25"/>
                  <a:gd name="T3" fmla="*/ 15 h 17"/>
                  <a:gd name="T4" fmla="*/ 13 w 25"/>
                  <a:gd name="T5" fmla="*/ 3 h 17"/>
                  <a:gd name="T6" fmla="*/ 24 w 25"/>
                  <a:gd name="T7" fmla="*/ 5 h 17"/>
                  <a:gd name="T8" fmla="*/ 18 w 25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18" y="14"/>
                    </a:moveTo>
                    <a:cubicBezTo>
                      <a:pt x="11" y="17"/>
                      <a:pt x="0" y="15"/>
                      <a:pt x="0" y="15"/>
                    </a:cubicBezTo>
                    <a:cubicBezTo>
                      <a:pt x="0" y="15"/>
                      <a:pt x="7" y="6"/>
                      <a:pt x="13" y="3"/>
                    </a:cubicBezTo>
                    <a:cubicBezTo>
                      <a:pt x="19" y="0"/>
                      <a:pt x="22" y="2"/>
                      <a:pt x="24" y="5"/>
                    </a:cubicBezTo>
                    <a:cubicBezTo>
                      <a:pt x="25" y="8"/>
                      <a:pt x="24" y="12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95"/>
              <p:cNvSpPr/>
              <p:nvPr/>
            </p:nvSpPr>
            <p:spPr bwMode="auto">
              <a:xfrm>
                <a:off x="1744663" y="577850"/>
                <a:ext cx="771525" cy="596900"/>
              </a:xfrm>
              <a:custGeom>
                <a:avLst/>
                <a:gdLst>
                  <a:gd name="T0" fmla="*/ 43 w 474"/>
                  <a:gd name="T1" fmla="*/ 118 h 367"/>
                  <a:gd name="T2" fmla="*/ 145 w 474"/>
                  <a:gd name="T3" fmla="*/ 125 h 367"/>
                  <a:gd name="T4" fmla="*/ 223 w 474"/>
                  <a:gd name="T5" fmla="*/ 143 h 367"/>
                  <a:gd name="T6" fmla="*/ 294 w 474"/>
                  <a:gd name="T7" fmla="*/ 27 h 367"/>
                  <a:gd name="T8" fmla="*/ 344 w 474"/>
                  <a:gd name="T9" fmla="*/ 4 h 367"/>
                  <a:gd name="T10" fmla="*/ 401 w 474"/>
                  <a:gd name="T11" fmla="*/ 29 h 367"/>
                  <a:gd name="T12" fmla="*/ 473 w 474"/>
                  <a:gd name="T13" fmla="*/ 161 h 367"/>
                  <a:gd name="T14" fmla="*/ 453 w 474"/>
                  <a:gd name="T15" fmla="*/ 170 h 367"/>
                  <a:gd name="T16" fmla="*/ 394 w 474"/>
                  <a:gd name="T17" fmla="*/ 87 h 367"/>
                  <a:gd name="T18" fmla="*/ 399 w 474"/>
                  <a:gd name="T19" fmla="*/ 182 h 367"/>
                  <a:gd name="T20" fmla="*/ 445 w 474"/>
                  <a:gd name="T21" fmla="*/ 264 h 367"/>
                  <a:gd name="T22" fmla="*/ 474 w 474"/>
                  <a:gd name="T23" fmla="*/ 359 h 367"/>
                  <a:gd name="T24" fmla="*/ 442 w 474"/>
                  <a:gd name="T25" fmla="*/ 367 h 367"/>
                  <a:gd name="T26" fmla="*/ 402 w 474"/>
                  <a:gd name="T27" fmla="*/ 279 h 367"/>
                  <a:gd name="T28" fmla="*/ 355 w 474"/>
                  <a:gd name="T29" fmla="*/ 217 h 367"/>
                  <a:gd name="T30" fmla="*/ 320 w 474"/>
                  <a:gd name="T31" fmla="*/ 290 h 367"/>
                  <a:gd name="T32" fmla="*/ 273 w 474"/>
                  <a:gd name="T33" fmla="*/ 364 h 367"/>
                  <a:gd name="T34" fmla="*/ 240 w 474"/>
                  <a:gd name="T35" fmla="*/ 347 h 367"/>
                  <a:gd name="T36" fmla="*/ 278 w 474"/>
                  <a:gd name="T37" fmla="*/ 277 h 367"/>
                  <a:gd name="T38" fmla="*/ 299 w 474"/>
                  <a:gd name="T39" fmla="*/ 184 h 367"/>
                  <a:gd name="T40" fmla="*/ 300 w 474"/>
                  <a:gd name="T41" fmla="*/ 89 h 367"/>
                  <a:gd name="T42" fmla="*/ 237 w 474"/>
                  <a:gd name="T43" fmla="*/ 168 h 367"/>
                  <a:gd name="T44" fmla="*/ 152 w 474"/>
                  <a:gd name="T45" fmla="*/ 162 h 367"/>
                  <a:gd name="T46" fmla="*/ 155 w 474"/>
                  <a:gd name="T47" fmla="*/ 227 h 367"/>
                  <a:gd name="T48" fmla="*/ 206 w 474"/>
                  <a:gd name="T49" fmla="*/ 345 h 367"/>
                  <a:gd name="T50" fmla="*/ 185 w 474"/>
                  <a:gd name="T51" fmla="*/ 360 h 367"/>
                  <a:gd name="T52" fmla="*/ 141 w 474"/>
                  <a:gd name="T53" fmla="*/ 312 h 367"/>
                  <a:gd name="T54" fmla="*/ 112 w 474"/>
                  <a:gd name="T55" fmla="*/ 262 h 367"/>
                  <a:gd name="T56" fmla="*/ 57 w 474"/>
                  <a:gd name="T57" fmla="*/ 359 h 367"/>
                  <a:gd name="T58" fmla="*/ 30 w 474"/>
                  <a:gd name="T59" fmla="*/ 351 h 367"/>
                  <a:gd name="T60" fmla="*/ 68 w 474"/>
                  <a:gd name="T61" fmla="*/ 239 h 367"/>
                  <a:gd name="T62" fmla="*/ 69 w 474"/>
                  <a:gd name="T63" fmla="*/ 157 h 367"/>
                  <a:gd name="T64" fmla="*/ 31 w 474"/>
                  <a:gd name="T65" fmla="*/ 142 h 367"/>
                  <a:gd name="T66" fmla="*/ 0 w 474"/>
                  <a:gd name="T67" fmla="*/ 106 h 367"/>
                  <a:gd name="T68" fmla="*/ 16 w 474"/>
                  <a:gd name="T69" fmla="*/ 93 h 367"/>
                  <a:gd name="T70" fmla="*/ 43 w 474"/>
                  <a:gd name="T71" fmla="*/ 11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4" h="367">
                    <a:moveTo>
                      <a:pt x="43" y="118"/>
                    </a:moveTo>
                    <a:cubicBezTo>
                      <a:pt x="43" y="118"/>
                      <a:pt x="101" y="116"/>
                      <a:pt x="145" y="125"/>
                    </a:cubicBezTo>
                    <a:cubicBezTo>
                      <a:pt x="179" y="132"/>
                      <a:pt x="183" y="133"/>
                      <a:pt x="223" y="143"/>
                    </a:cubicBezTo>
                    <a:cubicBezTo>
                      <a:pt x="245" y="98"/>
                      <a:pt x="269" y="57"/>
                      <a:pt x="294" y="27"/>
                    </a:cubicBezTo>
                    <a:cubicBezTo>
                      <a:pt x="316" y="1"/>
                      <a:pt x="344" y="4"/>
                      <a:pt x="344" y="4"/>
                    </a:cubicBezTo>
                    <a:cubicBezTo>
                      <a:pt x="344" y="4"/>
                      <a:pt x="378" y="0"/>
                      <a:pt x="401" y="29"/>
                    </a:cubicBezTo>
                    <a:cubicBezTo>
                      <a:pt x="445" y="85"/>
                      <a:pt x="473" y="161"/>
                      <a:pt x="473" y="161"/>
                    </a:cubicBezTo>
                    <a:cubicBezTo>
                      <a:pt x="453" y="170"/>
                      <a:pt x="453" y="170"/>
                      <a:pt x="453" y="170"/>
                    </a:cubicBezTo>
                    <a:cubicBezTo>
                      <a:pt x="394" y="87"/>
                      <a:pt x="394" y="87"/>
                      <a:pt x="394" y="87"/>
                    </a:cubicBezTo>
                    <a:cubicBezTo>
                      <a:pt x="399" y="182"/>
                      <a:pt x="399" y="182"/>
                      <a:pt x="399" y="182"/>
                    </a:cubicBezTo>
                    <a:cubicBezTo>
                      <a:pt x="445" y="264"/>
                      <a:pt x="445" y="264"/>
                      <a:pt x="445" y="264"/>
                    </a:cubicBezTo>
                    <a:cubicBezTo>
                      <a:pt x="474" y="359"/>
                      <a:pt x="474" y="359"/>
                      <a:pt x="474" y="359"/>
                    </a:cubicBezTo>
                    <a:cubicBezTo>
                      <a:pt x="442" y="367"/>
                      <a:pt x="442" y="367"/>
                      <a:pt x="442" y="367"/>
                    </a:cubicBezTo>
                    <a:cubicBezTo>
                      <a:pt x="402" y="279"/>
                      <a:pt x="402" y="279"/>
                      <a:pt x="402" y="279"/>
                    </a:cubicBezTo>
                    <a:cubicBezTo>
                      <a:pt x="355" y="217"/>
                      <a:pt x="355" y="217"/>
                      <a:pt x="355" y="217"/>
                    </a:cubicBezTo>
                    <a:cubicBezTo>
                      <a:pt x="320" y="290"/>
                      <a:pt x="320" y="290"/>
                      <a:pt x="320" y="290"/>
                    </a:cubicBezTo>
                    <a:cubicBezTo>
                      <a:pt x="273" y="364"/>
                      <a:pt x="273" y="364"/>
                      <a:pt x="273" y="364"/>
                    </a:cubicBezTo>
                    <a:cubicBezTo>
                      <a:pt x="240" y="347"/>
                      <a:pt x="240" y="347"/>
                      <a:pt x="240" y="347"/>
                    </a:cubicBezTo>
                    <a:cubicBezTo>
                      <a:pt x="278" y="277"/>
                      <a:pt x="278" y="277"/>
                      <a:pt x="278" y="277"/>
                    </a:cubicBezTo>
                    <a:cubicBezTo>
                      <a:pt x="299" y="184"/>
                      <a:pt x="299" y="184"/>
                      <a:pt x="299" y="184"/>
                    </a:cubicBezTo>
                    <a:cubicBezTo>
                      <a:pt x="300" y="89"/>
                      <a:pt x="300" y="89"/>
                      <a:pt x="300" y="89"/>
                    </a:cubicBezTo>
                    <a:cubicBezTo>
                      <a:pt x="237" y="168"/>
                      <a:pt x="237" y="168"/>
                      <a:pt x="237" y="168"/>
                    </a:cubicBezTo>
                    <a:cubicBezTo>
                      <a:pt x="152" y="162"/>
                      <a:pt x="152" y="162"/>
                      <a:pt x="152" y="162"/>
                    </a:cubicBezTo>
                    <a:cubicBezTo>
                      <a:pt x="152" y="162"/>
                      <a:pt x="150" y="198"/>
                      <a:pt x="155" y="227"/>
                    </a:cubicBezTo>
                    <a:cubicBezTo>
                      <a:pt x="164" y="279"/>
                      <a:pt x="206" y="345"/>
                      <a:pt x="206" y="345"/>
                    </a:cubicBezTo>
                    <a:cubicBezTo>
                      <a:pt x="185" y="360"/>
                      <a:pt x="185" y="360"/>
                      <a:pt x="185" y="360"/>
                    </a:cubicBezTo>
                    <a:cubicBezTo>
                      <a:pt x="185" y="360"/>
                      <a:pt x="157" y="333"/>
                      <a:pt x="141" y="312"/>
                    </a:cubicBezTo>
                    <a:cubicBezTo>
                      <a:pt x="125" y="291"/>
                      <a:pt x="112" y="262"/>
                      <a:pt x="112" y="262"/>
                    </a:cubicBezTo>
                    <a:cubicBezTo>
                      <a:pt x="57" y="359"/>
                      <a:pt x="57" y="359"/>
                      <a:pt x="57" y="359"/>
                    </a:cubicBezTo>
                    <a:cubicBezTo>
                      <a:pt x="30" y="351"/>
                      <a:pt x="30" y="351"/>
                      <a:pt x="30" y="351"/>
                    </a:cubicBezTo>
                    <a:cubicBezTo>
                      <a:pt x="68" y="239"/>
                      <a:pt x="68" y="239"/>
                      <a:pt x="68" y="239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9" y="157"/>
                      <a:pt x="45" y="153"/>
                      <a:pt x="31" y="142"/>
                    </a:cubicBezTo>
                    <a:cubicBezTo>
                      <a:pt x="19" y="132"/>
                      <a:pt x="7" y="116"/>
                      <a:pt x="0" y="106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43" y="1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8" name="组合 217"/>
          <p:cNvGrpSpPr/>
          <p:nvPr/>
        </p:nvGrpSpPr>
        <p:grpSpPr>
          <a:xfrm>
            <a:off x="6384032" y="3645024"/>
            <a:ext cx="4536503" cy="1781907"/>
            <a:chOff x="6384032" y="3645024"/>
            <a:chExt cx="4536503" cy="1781907"/>
          </a:xfrm>
        </p:grpSpPr>
        <p:sp>
          <p:nvSpPr>
            <p:cNvPr id="138" name="Oval 8"/>
            <p:cNvSpPr/>
            <p:nvPr/>
          </p:nvSpPr>
          <p:spPr>
            <a:xfrm>
              <a:off x="6384032" y="3645024"/>
              <a:ext cx="1781907" cy="1781907"/>
            </a:xfrm>
            <a:prstGeom prst="ellipse">
              <a:avLst/>
            </a:prstGeom>
            <a:solidFill>
              <a:srgbClr val="00A39E">
                <a:alpha val="80000"/>
              </a:srgbClr>
            </a:solidFill>
            <a:ln w="25400" cap="flat" cmpd="sng" algn="ctr">
              <a:solidFill>
                <a:srgbClr val="FCFCF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 flipH="1">
              <a:off x="8256239" y="3933056"/>
              <a:ext cx="26642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更大的问题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自卑、逃避、防御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。。。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0" name="组合 199"/>
            <p:cNvGrpSpPr/>
            <p:nvPr/>
          </p:nvGrpSpPr>
          <p:grpSpPr>
            <a:xfrm>
              <a:off x="6904041" y="4221088"/>
              <a:ext cx="776135" cy="648072"/>
              <a:chOff x="9912350" y="3194050"/>
              <a:chExt cx="635001" cy="530225"/>
            </a:xfrm>
            <a:solidFill>
              <a:schemeClr val="bg1"/>
            </a:solidFill>
          </p:grpSpPr>
          <p:sp>
            <p:nvSpPr>
              <p:cNvPr id="201" name="Freeform 167"/>
              <p:cNvSpPr/>
              <p:nvPr/>
            </p:nvSpPr>
            <p:spPr bwMode="auto">
              <a:xfrm>
                <a:off x="10007600" y="3314700"/>
                <a:ext cx="471488" cy="409575"/>
              </a:xfrm>
              <a:custGeom>
                <a:avLst/>
                <a:gdLst>
                  <a:gd name="T0" fmla="*/ 67 w 126"/>
                  <a:gd name="T1" fmla="*/ 94 h 109"/>
                  <a:gd name="T2" fmla="*/ 50 w 126"/>
                  <a:gd name="T3" fmla="*/ 41 h 109"/>
                  <a:gd name="T4" fmla="*/ 33 w 126"/>
                  <a:gd name="T5" fmla="*/ 41 h 109"/>
                  <a:gd name="T6" fmla="*/ 22 w 126"/>
                  <a:gd name="T7" fmla="*/ 0 h 109"/>
                  <a:gd name="T8" fmla="*/ 12 w 126"/>
                  <a:gd name="T9" fmla="*/ 41 h 109"/>
                  <a:gd name="T10" fmla="*/ 0 w 126"/>
                  <a:gd name="T11" fmla="*/ 41 h 109"/>
                  <a:gd name="T12" fmla="*/ 63 w 126"/>
                  <a:gd name="T13" fmla="*/ 109 h 109"/>
                  <a:gd name="T14" fmla="*/ 126 w 126"/>
                  <a:gd name="T15" fmla="*/ 41 h 109"/>
                  <a:gd name="T16" fmla="*/ 82 w 126"/>
                  <a:gd name="T17" fmla="*/ 41 h 109"/>
                  <a:gd name="T18" fmla="*/ 67 w 126"/>
                  <a:gd name="T19" fmla="*/ 9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09">
                    <a:moveTo>
                      <a:pt x="67" y="94"/>
                    </a:moveTo>
                    <a:cubicBezTo>
                      <a:pt x="50" y="41"/>
                      <a:pt x="50" y="41"/>
                      <a:pt x="50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2" y="74"/>
                      <a:pt x="63" y="109"/>
                      <a:pt x="63" y="109"/>
                    </a:cubicBezTo>
                    <a:cubicBezTo>
                      <a:pt x="63" y="109"/>
                      <a:pt x="104" y="74"/>
                      <a:pt x="126" y="41"/>
                    </a:cubicBezTo>
                    <a:cubicBezTo>
                      <a:pt x="82" y="41"/>
                      <a:pt x="82" y="41"/>
                      <a:pt x="82" y="41"/>
                    </a:cubicBezTo>
                    <a:lnTo>
                      <a:pt x="67" y="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68"/>
              <p:cNvSpPr/>
              <p:nvPr/>
            </p:nvSpPr>
            <p:spPr bwMode="auto">
              <a:xfrm>
                <a:off x="9939338" y="3194050"/>
                <a:ext cx="608013" cy="420688"/>
              </a:xfrm>
              <a:custGeom>
                <a:avLst/>
                <a:gdLst>
                  <a:gd name="T0" fmla="*/ 122 w 162"/>
                  <a:gd name="T1" fmla="*/ 1 h 112"/>
                  <a:gd name="T2" fmla="*/ 81 w 162"/>
                  <a:gd name="T3" fmla="*/ 31 h 112"/>
                  <a:gd name="T4" fmla="*/ 40 w 162"/>
                  <a:gd name="T5" fmla="*/ 1 h 112"/>
                  <a:gd name="T6" fmla="*/ 5 w 162"/>
                  <a:gd name="T7" fmla="*/ 46 h 112"/>
                  <a:gd name="T8" fmla="*/ 15 w 162"/>
                  <a:gd name="T9" fmla="*/ 69 h 112"/>
                  <a:gd name="T10" fmla="*/ 26 w 162"/>
                  <a:gd name="T11" fmla="*/ 69 h 112"/>
                  <a:gd name="T12" fmla="*/ 39 w 162"/>
                  <a:gd name="T13" fmla="*/ 15 h 112"/>
                  <a:gd name="T14" fmla="*/ 54 w 162"/>
                  <a:gd name="T15" fmla="*/ 69 h 112"/>
                  <a:gd name="T16" fmla="*/ 71 w 162"/>
                  <a:gd name="T17" fmla="*/ 69 h 112"/>
                  <a:gd name="T18" fmla="*/ 85 w 162"/>
                  <a:gd name="T19" fmla="*/ 112 h 112"/>
                  <a:gd name="T20" fmla="*/ 97 w 162"/>
                  <a:gd name="T21" fmla="*/ 69 h 112"/>
                  <a:gd name="T22" fmla="*/ 145 w 162"/>
                  <a:gd name="T23" fmla="*/ 69 h 112"/>
                  <a:gd name="T24" fmla="*/ 145 w 162"/>
                  <a:gd name="T25" fmla="*/ 71 h 112"/>
                  <a:gd name="T26" fmla="*/ 156 w 162"/>
                  <a:gd name="T27" fmla="*/ 46 h 112"/>
                  <a:gd name="T28" fmla="*/ 122 w 162"/>
                  <a:gd name="T29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12">
                    <a:moveTo>
                      <a:pt x="122" y="1"/>
                    </a:moveTo>
                    <a:cubicBezTo>
                      <a:pt x="108" y="0"/>
                      <a:pt x="85" y="8"/>
                      <a:pt x="81" y="31"/>
                    </a:cubicBezTo>
                    <a:cubicBezTo>
                      <a:pt x="77" y="8"/>
                      <a:pt x="54" y="0"/>
                      <a:pt x="40" y="1"/>
                    </a:cubicBezTo>
                    <a:cubicBezTo>
                      <a:pt x="22" y="3"/>
                      <a:pt x="0" y="10"/>
                      <a:pt x="5" y="46"/>
                    </a:cubicBezTo>
                    <a:cubicBezTo>
                      <a:pt x="7" y="53"/>
                      <a:pt x="10" y="61"/>
                      <a:pt x="15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45" y="71"/>
                      <a:pt x="145" y="71"/>
                      <a:pt x="145" y="71"/>
                    </a:cubicBezTo>
                    <a:cubicBezTo>
                      <a:pt x="151" y="62"/>
                      <a:pt x="155" y="53"/>
                      <a:pt x="156" y="46"/>
                    </a:cubicBezTo>
                    <a:cubicBezTo>
                      <a:pt x="162" y="10"/>
                      <a:pt x="140" y="3"/>
                      <a:pt x="1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69"/>
              <p:cNvSpPr/>
              <p:nvPr/>
            </p:nvSpPr>
            <p:spPr bwMode="auto">
              <a:xfrm>
                <a:off x="10479088" y="3460750"/>
                <a:ext cx="4763" cy="7938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70"/>
              <p:cNvSpPr/>
              <p:nvPr/>
            </p:nvSpPr>
            <p:spPr bwMode="auto">
              <a:xfrm>
                <a:off x="9912350" y="3452813"/>
                <a:ext cx="95250" cy="15875"/>
              </a:xfrm>
              <a:custGeom>
                <a:avLst/>
                <a:gdLst>
                  <a:gd name="T0" fmla="*/ 0 w 25"/>
                  <a:gd name="T1" fmla="*/ 0 h 4"/>
                  <a:gd name="T2" fmla="*/ 0 w 25"/>
                  <a:gd name="T3" fmla="*/ 4 h 4"/>
                  <a:gd name="T4" fmla="*/ 25 w 25"/>
                  <a:gd name="T5" fmla="*/ 4 h 4"/>
                  <a:gd name="T6" fmla="*/ 22 w 25"/>
                  <a:gd name="T7" fmla="*/ 0 h 4"/>
                  <a:gd name="T8" fmla="*/ 0 w 2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3"/>
                      <a:pt x="23" y="1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6" name="组合 215"/>
          <p:cNvGrpSpPr/>
          <p:nvPr/>
        </p:nvGrpSpPr>
        <p:grpSpPr>
          <a:xfrm>
            <a:off x="2351584" y="1844824"/>
            <a:ext cx="3966094" cy="1877862"/>
            <a:chOff x="2351584" y="1844824"/>
            <a:chExt cx="3966094" cy="1877862"/>
          </a:xfrm>
        </p:grpSpPr>
        <p:grpSp>
          <p:nvGrpSpPr>
            <p:cNvPr id="134" name="Group 12"/>
            <p:cNvGrpSpPr/>
            <p:nvPr/>
          </p:nvGrpSpPr>
          <p:grpSpPr>
            <a:xfrm>
              <a:off x="4439816" y="1844824"/>
              <a:ext cx="1877862" cy="1877862"/>
              <a:chOff x="4362154" y="1776581"/>
              <a:chExt cx="1960098" cy="1960098"/>
            </a:xfrm>
            <a:solidFill>
              <a:srgbClr val="FFE880"/>
            </a:solidFill>
          </p:grpSpPr>
          <p:sp>
            <p:nvSpPr>
              <p:cNvPr id="135" name="Oval 5"/>
              <p:cNvSpPr/>
              <p:nvPr/>
            </p:nvSpPr>
            <p:spPr>
              <a:xfrm>
                <a:off x="4362154" y="1776581"/>
                <a:ext cx="1960098" cy="1960098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FCFCF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43"/>
              <p:cNvSpPr>
                <a:spLocks noEditPoints="1"/>
              </p:cNvSpPr>
              <p:nvPr/>
            </p:nvSpPr>
            <p:spPr bwMode="auto">
              <a:xfrm>
                <a:off x="4899620" y="2453034"/>
                <a:ext cx="965150" cy="564179"/>
              </a:xfrm>
              <a:custGeom>
                <a:avLst/>
                <a:gdLst>
                  <a:gd name="T0" fmla="*/ 232 w 316"/>
                  <a:gd name="T1" fmla="*/ 27 h 172"/>
                  <a:gd name="T2" fmla="*/ 221 w 316"/>
                  <a:gd name="T3" fmla="*/ 20 h 172"/>
                  <a:gd name="T4" fmla="*/ 157 w 316"/>
                  <a:gd name="T5" fmla="*/ 10 h 172"/>
                  <a:gd name="T6" fmla="*/ 92 w 316"/>
                  <a:gd name="T7" fmla="*/ 9 h 172"/>
                  <a:gd name="T8" fmla="*/ 84 w 316"/>
                  <a:gd name="T9" fmla="*/ 13 h 172"/>
                  <a:gd name="T10" fmla="*/ 0 w 316"/>
                  <a:gd name="T11" fmla="*/ 121 h 172"/>
                  <a:gd name="T12" fmla="*/ 78 w 316"/>
                  <a:gd name="T13" fmla="*/ 109 h 172"/>
                  <a:gd name="T14" fmla="*/ 84 w 316"/>
                  <a:gd name="T15" fmla="*/ 113 h 172"/>
                  <a:gd name="T16" fmla="*/ 120 w 316"/>
                  <a:gd name="T17" fmla="*/ 142 h 172"/>
                  <a:gd name="T18" fmla="*/ 159 w 316"/>
                  <a:gd name="T19" fmla="*/ 163 h 172"/>
                  <a:gd name="T20" fmla="*/ 163 w 316"/>
                  <a:gd name="T21" fmla="*/ 165 h 172"/>
                  <a:gd name="T22" fmla="*/ 190 w 316"/>
                  <a:gd name="T23" fmla="*/ 164 h 172"/>
                  <a:gd name="T24" fmla="*/ 217 w 316"/>
                  <a:gd name="T25" fmla="*/ 153 h 172"/>
                  <a:gd name="T26" fmla="*/ 233 w 316"/>
                  <a:gd name="T27" fmla="*/ 146 h 172"/>
                  <a:gd name="T28" fmla="*/ 265 w 316"/>
                  <a:gd name="T29" fmla="*/ 162 h 172"/>
                  <a:gd name="T30" fmla="*/ 288 w 316"/>
                  <a:gd name="T31" fmla="*/ 14 h 172"/>
                  <a:gd name="T32" fmla="*/ 225 w 316"/>
                  <a:gd name="T33" fmla="*/ 129 h 172"/>
                  <a:gd name="T34" fmla="*/ 225 w 316"/>
                  <a:gd name="T35" fmla="*/ 139 h 172"/>
                  <a:gd name="T36" fmla="*/ 216 w 316"/>
                  <a:gd name="T37" fmla="*/ 142 h 172"/>
                  <a:gd name="T38" fmla="*/ 207 w 316"/>
                  <a:gd name="T39" fmla="*/ 142 h 172"/>
                  <a:gd name="T40" fmla="*/ 189 w 316"/>
                  <a:gd name="T41" fmla="*/ 153 h 172"/>
                  <a:gd name="T42" fmla="*/ 185 w 316"/>
                  <a:gd name="T43" fmla="*/ 153 h 172"/>
                  <a:gd name="T44" fmla="*/ 180 w 316"/>
                  <a:gd name="T45" fmla="*/ 156 h 172"/>
                  <a:gd name="T46" fmla="*/ 157 w 316"/>
                  <a:gd name="T47" fmla="*/ 149 h 172"/>
                  <a:gd name="T48" fmla="*/ 130 w 316"/>
                  <a:gd name="T49" fmla="*/ 128 h 172"/>
                  <a:gd name="T50" fmla="*/ 88 w 316"/>
                  <a:gd name="T51" fmla="*/ 103 h 172"/>
                  <a:gd name="T52" fmla="*/ 71 w 316"/>
                  <a:gd name="T53" fmla="*/ 91 h 172"/>
                  <a:gd name="T54" fmla="*/ 71 w 316"/>
                  <a:gd name="T55" fmla="*/ 90 h 172"/>
                  <a:gd name="T56" fmla="*/ 72 w 316"/>
                  <a:gd name="T57" fmla="*/ 88 h 172"/>
                  <a:gd name="T58" fmla="*/ 93 w 316"/>
                  <a:gd name="T59" fmla="*/ 20 h 172"/>
                  <a:gd name="T60" fmla="*/ 132 w 316"/>
                  <a:gd name="T61" fmla="*/ 24 h 172"/>
                  <a:gd name="T62" fmla="*/ 127 w 316"/>
                  <a:gd name="T63" fmla="*/ 72 h 172"/>
                  <a:gd name="T64" fmla="*/ 185 w 316"/>
                  <a:gd name="T65" fmla="*/ 54 h 172"/>
                  <a:gd name="T66" fmla="*/ 241 w 316"/>
                  <a:gd name="T67" fmla="*/ 11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6" h="172">
                    <a:moveTo>
                      <a:pt x="288" y="14"/>
                    </a:moveTo>
                    <a:cubicBezTo>
                      <a:pt x="232" y="27"/>
                      <a:pt x="232" y="27"/>
                      <a:pt x="232" y="27"/>
                    </a:cubicBezTo>
                    <a:cubicBezTo>
                      <a:pt x="233" y="31"/>
                      <a:pt x="233" y="31"/>
                      <a:pt x="233" y="31"/>
                    </a:cubicBezTo>
                    <a:cubicBezTo>
                      <a:pt x="228" y="22"/>
                      <a:pt x="221" y="20"/>
                      <a:pt x="221" y="20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3" y="5"/>
                      <a:pt x="165" y="7"/>
                      <a:pt x="157" y="10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1" y="9"/>
                      <a:pt x="87" y="10"/>
                      <a:pt x="84" y="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4" y="148"/>
                      <a:pt x="54" y="148"/>
                      <a:pt x="54" y="148"/>
                    </a:cubicBezTo>
                    <a:cubicBezTo>
                      <a:pt x="69" y="144"/>
                      <a:pt x="76" y="120"/>
                      <a:pt x="78" y="109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84" y="120"/>
                      <a:pt x="85" y="130"/>
                      <a:pt x="99" y="127"/>
                    </a:cubicBezTo>
                    <a:cubicBezTo>
                      <a:pt x="99" y="127"/>
                      <a:pt x="100" y="157"/>
                      <a:pt x="120" y="142"/>
                    </a:cubicBezTo>
                    <a:cubicBezTo>
                      <a:pt x="120" y="142"/>
                      <a:pt x="120" y="161"/>
                      <a:pt x="138" y="155"/>
                    </a:cubicBezTo>
                    <a:cubicBezTo>
                      <a:pt x="138" y="155"/>
                      <a:pt x="141" y="172"/>
                      <a:pt x="159" y="163"/>
                    </a:cubicBezTo>
                    <a:cubicBezTo>
                      <a:pt x="162" y="165"/>
                      <a:pt x="162" y="165"/>
                      <a:pt x="162" y="165"/>
                    </a:cubicBezTo>
                    <a:cubicBezTo>
                      <a:pt x="163" y="165"/>
                      <a:pt x="163" y="165"/>
                      <a:pt x="163" y="165"/>
                    </a:cubicBezTo>
                    <a:cubicBezTo>
                      <a:pt x="164" y="165"/>
                      <a:pt x="173" y="168"/>
                      <a:pt x="181" y="167"/>
                    </a:cubicBezTo>
                    <a:cubicBezTo>
                      <a:pt x="185" y="167"/>
                      <a:pt x="188" y="166"/>
                      <a:pt x="190" y="164"/>
                    </a:cubicBezTo>
                    <a:cubicBezTo>
                      <a:pt x="196" y="163"/>
                      <a:pt x="208" y="161"/>
                      <a:pt x="214" y="153"/>
                    </a:cubicBezTo>
                    <a:cubicBezTo>
                      <a:pt x="215" y="153"/>
                      <a:pt x="216" y="153"/>
                      <a:pt x="217" y="153"/>
                    </a:cubicBezTo>
                    <a:cubicBezTo>
                      <a:pt x="217" y="153"/>
                      <a:pt x="217" y="153"/>
                      <a:pt x="217" y="153"/>
                    </a:cubicBezTo>
                    <a:cubicBezTo>
                      <a:pt x="224" y="153"/>
                      <a:pt x="230" y="150"/>
                      <a:pt x="233" y="146"/>
                    </a:cubicBezTo>
                    <a:cubicBezTo>
                      <a:pt x="235" y="143"/>
                      <a:pt x="236" y="140"/>
                      <a:pt x="236" y="136"/>
                    </a:cubicBezTo>
                    <a:cubicBezTo>
                      <a:pt x="236" y="136"/>
                      <a:pt x="248" y="160"/>
                      <a:pt x="265" y="162"/>
                    </a:cubicBezTo>
                    <a:cubicBezTo>
                      <a:pt x="316" y="137"/>
                      <a:pt x="316" y="137"/>
                      <a:pt x="316" y="137"/>
                    </a:cubicBezTo>
                    <a:lnTo>
                      <a:pt x="288" y="14"/>
                    </a:lnTo>
                    <a:close/>
                    <a:moveTo>
                      <a:pt x="230" y="127"/>
                    </a:moveTo>
                    <a:cubicBezTo>
                      <a:pt x="225" y="129"/>
                      <a:pt x="225" y="129"/>
                      <a:pt x="225" y="129"/>
                    </a:cubicBezTo>
                    <a:cubicBezTo>
                      <a:pt x="226" y="133"/>
                      <a:pt x="226" y="133"/>
                      <a:pt x="226" y="133"/>
                    </a:cubicBezTo>
                    <a:cubicBezTo>
                      <a:pt x="226" y="137"/>
                      <a:pt x="225" y="139"/>
                      <a:pt x="225" y="139"/>
                    </a:cubicBezTo>
                    <a:cubicBezTo>
                      <a:pt x="223" y="141"/>
                      <a:pt x="220" y="142"/>
                      <a:pt x="216" y="142"/>
                    </a:cubicBezTo>
                    <a:cubicBezTo>
                      <a:pt x="216" y="142"/>
                      <a:pt x="216" y="142"/>
                      <a:pt x="216" y="142"/>
                    </a:cubicBezTo>
                    <a:cubicBezTo>
                      <a:pt x="214" y="143"/>
                      <a:pt x="212" y="142"/>
                      <a:pt x="211" y="142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6" y="146"/>
                      <a:pt x="206" y="146"/>
                      <a:pt x="206" y="146"/>
                    </a:cubicBezTo>
                    <a:cubicBezTo>
                      <a:pt x="204" y="150"/>
                      <a:pt x="196" y="153"/>
                      <a:pt x="189" y="153"/>
                    </a:cubicBezTo>
                    <a:cubicBezTo>
                      <a:pt x="188" y="153"/>
                      <a:pt x="188" y="153"/>
                      <a:pt x="188" y="153"/>
                    </a:cubicBezTo>
                    <a:cubicBezTo>
                      <a:pt x="185" y="153"/>
                      <a:pt x="185" y="153"/>
                      <a:pt x="185" y="153"/>
                    </a:cubicBezTo>
                    <a:cubicBezTo>
                      <a:pt x="184" y="155"/>
                      <a:pt x="184" y="155"/>
                      <a:pt x="184" y="155"/>
                    </a:cubicBezTo>
                    <a:cubicBezTo>
                      <a:pt x="183" y="156"/>
                      <a:pt x="182" y="156"/>
                      <a:pt x="180" y="156"/>
                    </a:cubicBezTo>
                    <a:cubicBezTo>
                      <a:pt x="175" y="157"/>
                      <a:pt x="169" y="155"/>
                      <a:pt x="167" y="155"/>
                    </a:cubicBezTo>
                    <a:cubicBezTo>
                      <a:pt x="157" y="149"/>
                      <a:pt x="157" y="149"/>
                      <a:pt x="157" y="149"/>
                    </a:cubicBezTo>
                    <a:cubicBezTo>
                      <a:pt x="156" y="144"/>
                      <a:pt x="154" y="140"/>
                      <a:pt x="149" y="140"/>
                    </a:cubicBezTo>
                    <a:cubicBezTo>
                      <a:pt x="149" y="140"/>
                      <a:pt x="147" y="116"/>
                      <a:pt x="130" y="128"/>
                    </a:cubicBezTo>
                    <a:cubicBezTo>
                      <a:pt x="130" y="128"/>
                      <a:pt x="125" y="108"/>
                      <a:pt x="109" y="117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72" y="87"/>
                      <a:pt x="90" y="26"/>
                      <a:pt x="91" y="21"/>
                    </a:cubicBezTo>
                    <a:cubicBezTo>
                      <a:pt x="91" y="21"/>
                      <a:pt x="93" y="20"/>
                      <a:pt x="93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4" y="22"/>
                      <a:pt x="132" y="24"/>
                      <a:pt x="132" y="24"/>
                    </a:cubicBezTo>
                    <a:cubicBezTo>
                      <a:pt x="125" y="30"/>
                      <a:pt x="122" y="60"/>
                      <a:pt x="122" y="60"/>
                    </a:cubicBezTo>
                    <a:cubicBezTo>
                      <a:pt x="119" y="67"/>
                      <a:pt x="127" y="72"/>
                      <a:pt x="127" y="72"/>
                    </a:cubicBezTo>
                    <a:cubicBezTo>
                      <a:pt x="140" y="81"/>
                      <a:pt x="154" y="47"/>
                      <a:pt x="154" y="47"/>
                    </a:cubicBezTo>
                    <a:cubicBezTo>
                      <a:pt x="161" y="41"/>
                      <a:pt x="172" y="45"/>
                      <a:pt x="185" y="54"/>
                    </a:cubicBezTo>
                    <a:cubicBezTo>
                      <a:pt x="206" y="76"/>
                      <a:pt x="232" y="102"/>
                      <a:pt x="239" y="111"/>
                    </a:cubicBezTo>
                    <a:cubicBezTo>
                      <a:pt x="241" y="114"/>
                      <a:pt x="242" y="117"/>
                      <a:pt x="241" y="119"/>
                    </a:cubicBezTo>
                    <a:cubicBezTo>
                      <a:pt x="240" y="123"/>
                      <a:pt x="233" y="126"/>
                      <a:pt x="230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 flipH="1">
              <a:off x="2351584" y="2132856"/>
              <a:ext cx="1826141" cy="990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大问题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对抗、讨好、焦虑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。。。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5" name="组合 204"/>
            <p:cNvGrpSpPr/>
            <p:nvPr/>
          </p:nvGrpSpPr>
          <p:grpSpPr>
            <a:xfrm>
              <a:off x="5015048" y="2492892"/>
              <a:ext cx="793430" cy="556847"/>
              <a:chOff x="2403938" y="2159000"/>
              <a:chExt cx="1073150" cy="753163"/>
            </a:xfrm>
          </p:grpSpPr>
          <p:sp>
            <p:nvSpPr>
              <p:cNvPr id="206" name="Oval 65"/>
              <p:cNvSpPr>
                <a:spLocks noChangeArrowheads="1"/>
              </p:cNvSpPr>
              <p:nvPr/>
            </p:nvSpPr>
            <p:spPr bwMode="auto">
              <a:xfrm>
                <a:off x="3048000" y="2230438"/>
                <a:ext cx="130175" cy="128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Oval 66"/>
              <p:cNvSpPr>
                <a:spLocks noChangeArrowheads="1"/>
              </p:cNvSpPr>
              <p:nvPr/>
            </p:nvSpPr>
            <p:spPr bwMode="auto">
              <a:xfrm>
                <a:off x="2751138" y="2159000"/>
                <a:ext cx="130175" cy="128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67"/>
              <p:cNvSpPr/>
              <p:nvPr/>
            </p:nvSpPr>
            <p:spPr bwMode="auto">
              <a:xfrm>
                <a:off x="2630488" y="2670175"/>
                <a:ext cx="3175" cy="15875"/>
              </a:xfrm>
              <a:custGeom>
                <a:avLst/>
                <a:gdLst>
                  <a:gd name="T0" fmla="*/ 0 w 2"/>
                  <a:gd name="T1" fmla="*/ 10 h 10"/>
                  <a:gd name="T2" fmla="*/ 0 w 2"/>
                  <a:gd name="T3" fmla="*/ 10 h 10"/>
                  <a:gd name="T4" fmla="*/ 2 w 2"/>
                  <a:gd name="T5" fmla="*/ 0 h 10"/>
                  <a:gd name="T6" fmla="*/ 1 w 2"/>
                  <a:gd name="T7" fmla="*/ 0 h 10"/>
                  <a:gd name="T8" fmla="*/ 0 w 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1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68"/>
              <p:cNvSpPr/>
              <p:nvPr/>
            </p:nvSpPr>
            <p:spPr bwMode="auto">
              <a:xfrm>
                <a:off x="2532063" y="2670175"/>
                <a:ext cx="84138" cy="33338"/>
              </a:xfrm>
              <a:custGeom>
                <a:avLst/>
                <a:gdLst>
                  <a:gd name="T0" fmla="*/ 41 w 44"/>
                  <a:gd name="T1" fmla="*/ 17 h 17"/>
                  <a:gd name="T2" fmla="*/ 44 w 44"/>
                  <a:gd name="T3" fmla="*/ 7 h 17"/>
                  <a:gd name="T4" fmla="*/ 0 w 44"/>
                  <a:gd name="T5" fmla="*/ 0 h 17"/>
                  <a:gd name="T6" fmla="*/ 1 w 44"/>
                  <a:gd name="T7" fmla="*/ 11 h 17"/>
                  <a:gd name="T8" fmla="*/ 41 w 4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7">
                    <a:moveTo>
                      <a:pt x="41" y="17"/>
                    </a:moveTo>
                    <a:cubicBezTo>
                      <a:pt x="42" y="16"/>
                      <a:pt x="43" y="12"/>
                      <a:pt x="44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ubicBezTo>
                      <a:pt x="6" y="12"/>
                      <a:pt x="36" y="17"/>
                      <a:pt x="4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69"/>
              <p:cNvSpPr/>
              <p:nvPr/>
            </p:nvSpPr>
            <p:spPr bwMode="auto">
              <a:xfrm>
                <a:off x="2538267" y="2347913"/>
                <a:ext cx="225425" cy="331788"/>
              </a:xfrm>
              <a:custGeom>
                <a:avLst/>
                <a:gdLst>
                  <a:gd name="T0" fmla="*/ 50 w 117"/>
                  <a:gd name="T1" fmla="*/ 151 h 172"/>
                  <a:gd name="T2" fmla="*/ 69 w 117"/>
                  <a:gd name="T3" fmla="*/ 172 h 172"/>
                  <a:gd name="T4" fmla="*/ 103 w 117"/>
                  <a:gd name="T5" fmla="*/ 150 h 172"/>
                  <a:gd name="T6" fmla="*/ 85 w 117"/>
                  <a:gd name="T7" fmla="*/ 121 h 172"/>
                  <a:gd name="T8" fmla="*/ 117 w 117"/>
                  <a:gd name="T9" fmla="*/ 54 h 172"/>
                  <a:gd name="T10" fmla="*/ 74 w 117"/>
                  <a:gd name="T11" fmla="*/ 54 h 172"/>
                  <a:gd name="T12" fmla="*/ 52 w 117"/>
                  <a:gd name="T13" fmla="*/ 13 h 172"/>
                  <a:gd name="T14" fmla="*/ 53 w 117"/>
                  <a:gd name="T15" fmla="*/ 0 h 172"/>
                  <a:gd name="T16" fmla="*/ 13 w 117"/>
                  <a:gd name="T17" fmla="*/ 79 h 172"/>
                  <a:gd name="T18" fmla="*/ 0 w 117"/>
                  <a:gd name="T19" fmla="*/ 161 h 172"/>
                  <a:gd name="T20" fmla="*/ 46 w 117"/>
                  <a:gd name="T21" fmla="*/ 168 h 172"/>
                  <a:gd name="T22" fmla="*/ 50 w 117"/>
                  <a:gd name="T23" fmla="*/ 15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" h="172">
                    <a:moveTo>
                      <a:pt x="50" y="151"/>
                    </a:moveTo>
                    <a:cubicBezTo>
                      <a:pt x="50" y="151"/>
                      <a:pt x="60" y="162"/>
                      <a:pt x="69" y="172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95" y="137"/>
                      <a:pt x="85" y="121"/>
                      <a:pt x="85" y="121"/>
                    </a:cubicBezTo>
                    <a:cubicBezTo>
                      <a:pt x="85" y="121"/>
                      <a:pt x="110" y="70"/>
                      <a:pt x="117" y="54"/>
                    </a:cubicBezTo>
                    <a:cubicBezTo>
                      <a:pt x="107" y="59"/>
                      <a:pt x="90" y="63"/>
                      <a:pt x="74" y="54"/>
                    </a:cubicBezTo>
                    <a:cubicBezTo>
                      <a:pt x="59" y="45"/>
                      <a:pt x="52" y="31"/>
                      <a:pt x="52" y="13"/>
                    </a:cubicBezTo>
                    <a:cubicBezTo>
                      <a:pt x="52" y="9"/>
                      <a:pt x="52" y="4"/>
                      <a:pt x="53" y="0"/>
                    </a:cubicBezTo>
                    <a:cubicBezTo>
                      <a:pt x="43" y="12"/>
                      <a:pt x="26" y="37"/>
                      <a:pt x="13" y="79"/>
                    </a:cubicBezTo>
                    <a:cubicBezTo>
                      <a:pt x="12" y="80"/>
                      <a:pt x="0" y="118"/>
                      <a:pt x="0" y="161"/>
                    </a:cubicBezTo>
                    <a:cubicBezTo>
                      <a:pt x="46" y="168"/>
                      <a:pt x="46" y="168"/>
                      <a:pt x="46" y="168"/>
                    </a:cubicBezTo>
                    <a:cubicBezTo>
                      <a:pt x="48" y="160"/>
                      <a:pt x="50" y="151"/>
                      <a:pt x="50" y="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70"/>
              <p:cNvSpPr/>
              <p:nvPr/>
            </p:nvSpPr>
            <p:spPr bwMode="auto">
              <a:xfrm>
                <a:off x="2676525" y="2644775"/>
                <a:ext cx="71438" cy="58738"/>
              </a:xfrm>
              <a:custGeom>
                <a:avLst/>
                <a:gdLst>
                  <a:gd name="T0" fmla="*/ 7 w 37"/>
                  <a:gd name="T1" fmla="*/ 30 h 30"/>
                  <a:gd name="T2" fmla="*/ 37 w 37"/>
                  <a:gd name="T3" fmla="*/ 9 h 30"/>
                  <a:gd name="T4" fmla="*/ 32 w 37"/>
                  <a:gd name="T5" fmla="*/ 0 h 30"/>
                  <a:gd name="T6" fmla="*/ 0 w 37"/>
                  <a:gd name="T7" fmla="*/ 22 h 30"/>
                  <a:gd name="T8" fmla="*/ 7 w 3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0">
                    <a:moveTo>
                      <a:pt x="7" y="30"/>
                    </a:moveTo>
                    <a:cubicBezTo>
                      <a:pt x="11" y="27"/>
                      <a:pt x="33" y="12"/>
                      <a:pt x="37" y="9"/>
                    </a:cubicBezTo>
                    <a:cubicBezTo>
                      <a:pt x="36" y="7"/>
                      <a:pt x="34" y="4"/>
                      <a:pt x="32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" y="26"/>
                      <a:pt x="6" y="29"/>
                      <a:pt x="7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71"/>
              <p:cNvSpPr>
                <a:spLocks noEditPoints="1"/>
              </p:cNvSpPr>
              <p:nvPr/>
            </p:nvSpPr>
            <p:spPr bwMode="auto">
              <a:xfrm>
                <a:off x="2403938" y="2261287"/>
                <a:ext cx="1073150" cy="650876"/>
              </a:xfrm>
              <a:custGeom>
                <a:avLst/>
                <a:gdLst>
                  <a:gd name="T0" fmla="*/ 528 w 558"/>
                  <a:gd name="T1" fmla="*/ 206 h 338"/>
                  <a:gd name="T2" fmla="*/ 436 w 558"/>
                  <a:gd name="T3" fmla="*/ 41 h 338"/>
                  <a:gd name="T4" fmla="*/ 343 w 558"/>
                  <a:gd name="T5" fmla="*/ 106 h 338"/>
                  <a:gd name="T6" fmla="*/ 242 w 558"/>
                  <a:gd name="T7" fmla="*/ 106 h 338"/>
                  <a:gd name="T8" fmla="*/ 178 w 558"/>
                  <a:gd name="T9" fmla="*/ 9 h 338"/>
                  <a:gd name="T10" fmla="*/ 71 w 558"/>
                  <a:gd name="T11" fmla="*/ 115 h 338"/>
                  <a:gd name="T12" fmla="*/ 60 w 558"/>
                  <a:gd name="T13" fmla="*/ 261 h 338"/>
                  <a:gd name="T14" fmla="*/ 21 w 558"/>
                  <a:gd name="T15" fmla="*/ 338 h 338"/>
                  <a:gd name="T16" fmla="*/ 120 w 558"/>
                  <a:gd name="T17" fmla="*/ 204 h 338"/>
                  <a:gd name="T18" fmla="*/ 171 w 558"/>
                  <a:gd name="T19" fmla="*/ 338 h 338"/>
                  <a:gd name="T20" fmla="*/ 206 w 558"/>
                  <a:gd name="T21" fmla="*/ 231 h 338"/>
                  <a:gd name="T22" fmla="*/ 192 w 558"/>
                  <a:gd name="T23" fmla="*/ 92 h 338"/>
                  <a:gd name="T24" fmla="*/ 357 w 558"/>
                  <a:gd name="T25" fmla="*/ 140 h 338"/>
                  <a:gd name="T26" fmla="*/ 436 w 558"/>
                  <a:gd name="T27" fmla="*/ 164 h 338"/>
                  <a:gd name="T28" fmla="*/ 340 w 558"/>
                  <a:gd name="T29" fmla="*/ 338 h 338"/>
                  <a:gd name="T30" fmla="*/ 404 w 558"/>
                  <a:gd name="T31" fmla="*/ 256 h 338"/>
                  <a:gd name="T32" fmla="*/ 430 w 558"/>
                  <a:gd name="T33" fmla="*/ 237 h 338"/>
                  <a:gd name="T34" fmla="*/ 473 w 558"/>
                  <a:gd name="T35" fmla="*/ 272 h 338"/>
                  <a:gd name="T36" fmla="*/ 558 w 558"/>
                  <a:gd name="T37" fmla="*/ 338 h 338"/>
                  <a:gd name="T38" fmla="*/ 151 w 558"/>
                  <a:gd name="T39" fmla="*/ 159 h 338"/>
                  <a:gd name="T40" fmla="*/ 173 w 558"/>
                  <a:gd name="T41" fmla="*/ 194 h 338"/>
                  <a:gd name="T42" fmla="*/ 148 w 558"/>
                  <a:gd name="T43" fmla="*/ 224 h 338"/>
                  <a:gd name="T44" fmla="*/ 135 w 558"/>
                  <a:gd name="T45" fmla="*/ 210 h 338"/>
                  <a:gd name="T46" fmla="*/ 112 w 558"/>
                  <a:gd name="T47" fmla="*/ 206 h 338"/>
                  <a:gd name="T48" fmla="*/ 107 w 558"/>
                  <a:gd name="T49" fmla="*/ 224 h 338"/>
                  <a:gd name="T50" fmla="*/ 66 w 558"/>
                  <a:gd name="T51" fmla="*/ 207 h 338"/>
                  <a:gd name="T52" fmla="*/ 66 w 558"/>
                  <a:gd name="T53" fmla="*/ 199 h 338"/>
                  <a:gd name="T54" fmla="*/ 119 w 558"/>
                  <a:gd name="T55" fmla="*/ 38 h 338"/>
                  <a:gd name="T56" fmla="*/ 140 w 558"/>
                  <a:gd name="T57" fmla="*/ 92 h 338"/>
                  <a:gd name="T58" fmla="*/ 151 w 558"/>
                  <a:gd name="T59" fmla="*/ 159 h 338"/>
                  <a:gd name="T60" fmla="*/ 405 w 558"/>
                  <a:gd name="T61" fmla="*/ 200 h 338"/>
                  <a:gd name="T62" fmla="*/ 438 w 558"/>
                  <a:gd name="T63" fmla="*/ 223 h 338"/>
                  <a:gd name="T64" fmla="*/ 517 w 558"/>
                  <a:gd name="T65" fmla="*/ 235 h 338"/>
                  <a:gd name="T66" fmla="*/ 478 w 558"/>
                  <a:gd name="T67" fmla="*/ 224 h 338"/>
                  <a:gd name="T68" fmla="*/ 517 w 558"/>
                  <a:gd name="T69" fmla="*/ 235 h 338"/>
                  <a:gd name="T70" fmla="*/ 477 w 558"/>
                  <a:gd name="T71" fmla="*/ 217 h 338"/>
                  <a:gd name="T72" fmla="*/ 445 w 558"/>
                  <a:gd name="T73" fmla="*/ 218 h 338"/>
                  <a:gd name="T74" fmla="*/ 446 w 558"/>
                  <a:gd name="T75" fmla="*/ 165 h 338"/>
                  <a:gd name="T76" fmla="*/ 448 w 558"/>
                  <a:gd name="T77" fmla="*/ 105 h 338"/>
                  <a:gd name="T78" fmla="*/ 457 w 558"/>
                  <a:gd name="T79" fmla="*/ 56 h 338"/>
                  <a:gd name="T80" fmla="*/ 523 w 558"/>
                  <a:gd name="T81" fmla="*/ 173 h 338"/>
                  <a:gd name="T82" fmla="*/ 519 w 558"/>
                  <a:gd name="T83" fmla="*/ 22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8" h="338">
                    <a:moveTo>
                      <a:pt x="520" y="266"/>
                    </a:moveTo>
                    <a:cubicBezTo>
                      <a:pt x="528" y="206"/>
                      <a:pt x="528" y="206"/>
                      <a:pt x="528" y="206"/>
                    </a:cubicBezTo>
                    <a:cubicBezTo>
                      <a:pt x="534" y="146"/>
                      <a:pt x="526" y="118"/>
                      <a:pt x="494" y="79"/>
                    </a:cubicBezTo>
                    <a:cubicBezTo>
                      <a:pt x="463" y="42"/>
                      <a:pt x="436" y="41"/>
                      <a:pt x="436" y="41"/>
                    </a:cubicBezTo>
                    <a:cubicBezTo>
                      <a:pt x="436" y="41"/>
                      <a:pt x="405" y="35"/>
                      <a:pt x="380" y="61"/>
                    </a:cubicBezTo>
                    <a:cubicBezTo>
                      <a:pt x="363" y="79"/>
                      <a:pt x="343" y="106"/>
                      <a:pt x="343" y="106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42" y="106"/>
                      <a:pt x="242" y="106"/>
                      <a:pt x="242" y="106"/>
                    </a:cubicBezTo>
                    <a:cubicBezTo>
                      <a:pt x="242" y="106"/>
                      <a:pt x="232" y="84"/>
                      <a:pt x="221" y="57"/>
                    </a:cubicBezTo>
                    <a:cubicBezTo>
                      <a:pt x="204" y="14"/>
                      <a:pt x="178" y="9"/>
                      <a:pt x="178" y="9"/>
                    </a:cubicBezTo>
                    <a:cubicBezTo>
                      <a:pt x="151" y="0"/>
                      <a:pt x="130" y="10"/>
                      <a:pt x="111" y="36"/>
                    </a:cubicBezTo>
                    <a:cubicBezTo>
                      <a:pt x="100" y="49"/>
                      <a:pt x="84" y="74"/>
                      <a:pt x="71" y="115"/>
                    </a:cubicBezTo>
                    <a:cubicBezTo>
                      <a:pt x="71" y="117"/>
                      <a:pt x="60" y="149"/>
                      <a:pt x="59" y="199"/>
                    </a:cubicBezTo>
                    <a:cubicBezTo>
                      <a:pt x="60" y="261"/>
                      <a:pt x="60" y="261"/>
                      <a:pt x="60" y="261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21" y="338"/>
                      <a:pt x="21" y="338"/>
                      <a:pt x="21" y="338"/>
                    </a:cubicBezTo>
                    <a:cubicBezTo>
                      <a:pt x="105" y="278"/>
                      <a:pt x="105" y="278"/>
                      <a:pt x="105" y="278"/>
                    </a:cubicBezTo>
                    <a:cubicBezTo>
                      <a:pt x="105" y="278"/>
                      <a:pt x="118" y="211"/>
                      <a:pt x="120" y="204"/>
                    </a:cubicBezTo>
                    <a:cubicBezTo>
                      <a:pt x="126" y="211"/>
                      <a:pt x="162" y="249"/>
                      <a:pt x="162" y="249"/>
                    </a:cubicBezTo>
                    <a:cubicBezTo>
                      <a:pt x="171" y="338"/>
                      <a:pt x="171" y="338"/>
                      <a:pt x="171" y="338"/>
                    </a:cubicBezTo>
                    <a:cubicBezTo>
                      <a:pt x="204" y="338"/>
                      <a:pt x="204" y="338"/>
                      <a:pt x="204" y="338"/>
                    </a:cubicBezTo>
                    <a:cubicBezTo>
                      <a:pt x="206" y="231"/>
                      <a:pt x="206" y="231"/>
                      <a:pt x="206" y="231"/>
                    </a:cubicBezTo>
                    <a:cubicBezTo>
                      <a:pt x="206" y="231"/>
                      <a:pt x="161" y="161"/>
                      <a:pt x="159" y="159"/>
                    </a:cubicBezTo>
                    <a:cubicBezTo>
                      <a:pt x="161" y="156"/>
                      <a:pt x="183" y="110"/>
                      <a:pt x="192" y="92"/>
                    </a:cubicBezTo>
                    <a:cubicBezTo>
                      <a:pt x="220" y="140"/>
                      <a:pt x="220" y="140"/>
                      <a:pt x="220" y="140"/>
                    </a:cubicBezTo>
                    <a:cubicBezTo>
                      <a:pt x="357" y="140"/>
                      <a:pt x="357" y="140"/>
                      <a:pt x="357" y="140"/>
                    </a:cubicBezTo>
                    <a:cubicBezTo>
                      <a:pt x="394" y="108"/>
                      <a:pt x="394" y="108"/>
                      <a:pt x="394" y="108"/>
                    </a:cubicBezTo>
                    <a:cubicBezTo>
                      <a:pt x="407" y="126"/>
                      <a:pt x="436" y="164"/>
                      <a:pt x="436" y="16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40" y="338"/>
                      <a:pt x="340" y="338"/>
                      <a:pt x="340" y="338"/>
                    </a:cubicBezTo>
                    <a:cubicBezTo>
                      <a:pt x="373" y="338"/>
                      <a:pt x="373" y="338"/>
                      <a:pt x="373" y="338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30" y="237"/>
                      <a:pt x="430" y="237"/>
                      <a:pt x="430" y="237"/>
                    </a:cubicBezTo>
                    <a:cubicBezTo>
                      <a:pt x="430" y="237"/>
                      <a:pt x="430" y="237"/>
                      <a:pt x="430" y="237"/>
                    </a:cubicBezTo>
                    <a:cubicBezTo>
                      <a:pt x="470" y="211"/>
                      <a:pt x="470" y="211"/>
                      <a:pt x="470" y="211"/>
                    </a:cubicBezTo>
                    <a:cubicBezTo>
                      <a:pt x="473" y="272"/>
                      <a:pt x="473" y="272"/>
                      <a:pt x="473" y="272"/>
                    </a:cubicBezTo>
                    <a:cubicBezTo>
                      <a:pt x="519" y="338"/>
                      <a:pt x="519" y="338"/>
                      <a:pt x="519" y="338"/>
                    </a:cubicBezTo>
                    <a:cubicBezTo>
                      <a:pt x="558" y="338"/>
                      <a:pt x="558" y="338"/>
                      <a:pt x="558" y="338"/>
                    </a:cubicBezTo>
                    <a:lnTo>
                      <a:pt x="520" y="266"/>
                    </a:lnTo>
                    <a:close/>
                    <a:moveTo>
                      <a:pt x="151" y="159"/>
                    </a:moveTo>
                    <a:cubicBezTo>
                      <a:pt x="151" y="159"/>
                      <a:pt x="161" y="175"/>
                      <a:pt x="169" y="188"/>
                    </a:cubicBezTo>
                    <a:cubicBezTo>
                      <a:pt x="170" y="190"/>
                      <a:pt x="171" y="192"/>
                      <a:pt x="173" y="194"/>
                    </a:cubicBezTo>
                    <a:cubicBezTo>
                      <a:pt x="175" y="198"/>
                      <a:pt x="177" y="201"/>
                      <a:pt x="178" y="203"/>
                    </a:cubicBezTo>
                    <a:cubicBezTo>
                      <a:pt x="174" y="206"/>
                      <a:pt x="152" y="221"/>
                      <a:pt x="148" y="224"/>
                    </a:cubicBezTo>
                    <a:cubicBezTo>
                      <a:pt x="147" y="223"/>
                      <a:pt x="144" y="220"/>
                      <a:pt x="141" y="216"/>
                    </a:cubicBezTo>
                    <a:cubicBezTo>
                      <a:pt x="139" y="214"/>
                      <a:pt x="137" y="212"/>
                      <a:pt x="135" y="210"/>
                    </a:cubicBezTo>
                    <a:cubicBezTo>
                      <a:pt x="126" y="200"/>
                      <a:pt x="116" y="189"/>
                      <a:pt x="116" y="189"/>
                    </a:cubicBezTo>
                    <a:cubicBezTo>
                      <a:pt x="116" y="189"/>
                      <a:pt x="114" y="198"/>
                      <a:pt x="112" y="206"/>
                    </a:cubicBezTo>
                    <a:cubicBezTo>
                      <a:pt x="111" y="209"/>
                      <a:pt x="111" y="211"/>
                      <a:pt x="110" y="214"/>
                    </a:cubicBezTo>
                    <a:cubicBezTo>
                      <a:pt x="109" y="219"/>
                      <a:pt x="108" y="223"/>
                      <a:pt x="107" y="224"/>
                    </a:cubicBezTo>
                    <a:cubicBezTo>
                      <a:pt x="102" y="224"/>
                      <a:pt x="72" y="219"/>
                      <a:pt x="67" y="218"/>
                    </a:cubicBezTo>
                    <a:cubicBezTo>
                      <a:pt x="67" y="214"/>
                      <a:pt x="66" y="211"/>
                      <a:pt x="66" y="207"/>
                    </a:cubicBezTo>
                    <a:cubicBezTo>
                      <a:pt x="66" y="205"/>
                      <a:pt x="66" y="202"/>
                      <a:pt x="66" y="200"/>
                    </a:cubicBezTo>
                    <a:cubicBezTo>
                      <a:pt x="66" y="200"/>
                      <a:pt x="66" y="199"/>
                      <a:pt x="66" y="199"/>
                    </a:cubicBezTo>
                    <a:cubicBezTo>
                      <a:pt x="66" y="156"/>
                      <a:pt x="78" y="118"/>
                      <a:pt x="79" y="117"/>
                    </a:cubicBezTo>
                    <a:cubicBezTo>
                      <a:pt x="92" y="75"/>
                      <a:pt x="109" y="50"/>
                      <a:pt x="119" y="38"/>
                    </a:cubicBezTo>
                    <a:cubicBezTo>
                      <a:pt x="118" y="42"/>
                      <a:pt x="118" y="47"/>
                      <a:pt x="118" y="51"/>
                    </a:cubicBezTo>
                    <a:cubicBezTo>
                      <a:pt x="118" y="69"/>
                      <a:pt x="125" y="83"/>
                      <a:pt x="140" y="92"/>
                    </a:cubicBezTo>
                    <a:cubicBezTo>
                      <a:pt x="156" y="101"/>
                      <a:pt x="173" y="97"/>
                      <a:pt x="183" y="92"/>
                    </a:cubicBezTo>
                    <a:cubicBezTo>
                      <a:pt x="176" y="108"/>
                      <a:pt x="151" y="159"/>
                      <a:pt x="151" y="159"/>
                    </a:cubicBezTo>
                    <a:close/>
                    <a:moveTo>
                      <a:pt x="431" y="228"/>
                    </a:moveTo>
                    <a:cubicBezTo>
                      <a:pt x="428" y="224"/>
                      <a:pt x="409" y="205"/>
                      <a:pt x="405" y="200"/>
                    </a:cubicBezTo>
                    <a:cubicBezTo>
                      <a:pt x="406" y="199"/>
                      <a:pt x="409" y="197"/>
                      <a:pt x="412" y="19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35" y="225"/>
                      <a:pt x="432" y="227"/>
                      <a:pt x="431" y="228"/>
                    </a:cubicBezTo>
                    <a:close/>
                    <a:moveTo>
                      <a:pt x="517" y="235"/>
                    </a:moveTo>
                    <a:cubicBezTo>
                      <a:pt x="512" y="235"/>
                      <a:pt x="483" y="233"/>
                      <a:pt x="478" y="233"/>
                    </a:cubicBezTo>
                    <a:cubicBezTo>
                      <a:pt x="478" y="232"/>
                      <a:pt x="478" y="228"/>
                      <a:pt x="478" y="224"/>
                    </a:cubicBezTo>
                    <a:cubicBezTo>
                      <a:pt x="518" y="227"/>
                      <a:pt x="518" y="227"/>
                      <a:pt x="518" y="227"/>
                    </a:cubicBezTo>
                    <a:cubicBezTo>
                      <a:pt x="518" y="230"/>
                      <a:pt x="518" y="233"/>
                      <a:pt x="517" y="235"/>
                    </a:cubicBezTo>
                    <a:close/>
                    <a:moveTo>
                      <a:pt x="519" y="220"/>
                    </a:moveTo>
                    <a:cubicBezTo>
                      <a:pt x="477" y="217"/>
                      <a:pt x="477" y="217"/>
                      <a:pt x="477" y="217"/>
                    </a:cubicBezTo>
                    <a:cubicBezTo>
                      <a:pt x="477" y="207"/>
                      <a:pt x="477" y="197"/>
                      <a:pt x="477" y="197"/>
                    </a:cubicBezTo>
                    <a:cubicBezTo>
                      <a:pt x="477" y="197"/>
                      <a:pt x="459" y="209"/>
                      <a:pt x="445" y="218"/>
                    </a:cubicBezTo>
                    <a:cubicBezTo>
                      <a:pt x="418" y="189"/>
                      <a:pt x="418" y="189"/>
                      <a:pt x="418" y="189"/>
                    </a:cubicBezTo>
                    <a:cubicBezTo>
                      <a:pt x="430" y="179"/>
                      <a:pt x="446" y="165"/>
                      <a:pt x="446" y="165"/>
                    </a:cubicBezTo>
                    <a:cubicBezTo>
                      <a:pt x="446" y="165"/>
                      <a:pt x="416" y="125"/>
                      <a:pt x="406" y="112"/>
                    </a:cubicBezTo>
                    <a:cubicBezTo>
                      <a:pt x="418" y="114"/>
                      <a:pt x="436" y="116"/>
                      <a:pt x="448" y="105"/>
                    </a:cubicBezTo>
                    <a:cubicBezTo>
                      <a:pt x="453" y="101"/>
                      <a:pt x="461" y="91"/>
                      <a:pt x="461" y="76"/>
                    </a:cubicBezTo>
                    <a:cubicBezTo>
                      <a:pt x="461" y="70"/>
                      <a:pt x="460" y="63"/>
                      <a:pt x="457" y="56"/>
                    </a:cubicBezTo>
                    <a:cubicBezTo>
                      <a:pt x="465" y="62"/>
                      <a:pt x="477" y="71"/>
                      <a:pt x="488" y="84"/>
                    </a:cubicBezTo>
                    <a:cubicBezTo>
                      <a:pt x="513" y="113"/>
                      <a:pt x="523" y="136"/>
                      <a:pt x="523" y="173"/>
                    </a:cubicBezTo>
                    <a:cubicBezTo>
                      <a:pt x="523" y="183"/>
                      <a:pt x="522" y="193"/>
                      <a:pt x="521" y="205"/>
                    </a:cubicBezTo>
                    <a:cubicBezTo>
                      <a:pt x="521" y="205"/>
                      <a:pt x="520" y="212"/>
                      <a:pt x="519" y="2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3472" y="27334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   家庭教育对孩子的重要意义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你很重要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4762" y="1340768"/>
            <a:ext cx="12196762" cy="4527902"/>
            <a:chOff x="-4762" y="1340768"/>
            <a:chExt cx="12196762" cy="4527902"/>
          </a:xfrm>
        </p:grpSpPr>
        <p:sp>
          <p:nvSpPr>
            <p:cNvPr id="5" name="矩形 4"/>
            <p:cNvSpPr/>
            <p:nvPr/>
          </p:nvSpPr>
          <p:spPr>
            <a:xfrm>
              <a:off x="5135638" y="1348886"/>
              <a:ext cx="7056362" cy="4512349"/>
            </a:xfrm>
            <a:prstGeom prst="rect">
              <a:avLst/>
            </a:prstGeom>
            <a:noFill/>
            <a:ln>
              <a:solidFill>
                <a:srgbClr val="009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9" r="5109"/>
            <a:stretch>
              <a:fillRect/>
            </a:stretch>
          </p:blipFill>
          <p:spPr>
            <a:xfrm>
              <a:off x="-4762" y="1340768"/>
              <a:ext cx="5157591" cy="4520467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5426080" y="1365387"/>
              <a:ext cx="6502568" cy="99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六一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儿童节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大大在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民族小学座谈</a:t>
              </a:r>
              <a:endPara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00"/>
                </a:lnSpc>
              </a:pP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“家庭是孩子的第一课堂，</a:t>
              </a:r>
              <a:r>
                <a:rPr lang="zh-CN" altLang="en-US" sz="1600" dirty="0">
                  <a:solidFill>
                    <a:srgbClr val="009D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父母是孩子的第一任老师</a:t>
              </a:r>
              <a:r>
                <a:rPr lang="zh-CN" altLang="en-US" sz="1600" dirty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，家长要时时处处给孩子做榜样，用正确的行动、正确的思想、正确的方法引导孩子</a:t>
              </a:r>
              <a:r>
                <a:rPr lang="zh-CN" altLang="en-US" sz="1600" dirty="0" smtClean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。”</a:t>
              </a:r>
              <a:endParaRPr lang="zh-CN" altLang="en-US" sz="1600" dirty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36890" y="2332844"/>
              <a:ext cx="6491757" cy="1287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年春节团拜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习大大说：</a:t>
              </a:r>
              <a:endPara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00"/>
                </a:lnSpc>
              </a:pP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“家庭是社会的基本细胞，是人生的第一所学校。不论时代发生多大变化，不论生活格局发生多大变化，我们都</a:t>
              </a:r>
              <a:r>
                <a:rPr lang="zh-CN" altLang="en-US" sz="1600" dirty="0">
                  <a:solidFill>
                    <a:srgbClr val="009D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要重视家庭建设，注重家庭、注重家教、注重家风</a:t>
              </a:r>
              <a:r>
                <a:rPr lang="zh-CN" altLang="en-US" sz="1600" dirty="0" smtClean="0">
                  <a:solidFill>
                    <a:srgbClr val="009D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。”</a:t>
              </a:r>
              <a:endParaRPr lang="zh-CN" altLang="en-US" sz="1600" dirty="0">
                <a:solidFill>
                  <a:srgbClr val="009D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4"/>
            <p:cNvSpPr txBox="1"/>
            <p:nvPr/>
          </p:nvSpPr>
          <p:spPr>
            <a:xfrm>
              <a:off x="5426080" y="3609735"/>
              <a:ext cx="6502567" cy="99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 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教育部下发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关于加强家庭教育工作的指导意见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00"/>
                </a:lnSpc>
              </a:pP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dirty="0" smtClean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反映</a:t>
              </a:r>
              <a:r>
                <a:rPr lang="zh-CN" altLang="en-US" sz="1600" dirty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和体现了家庭教育在现代社会和教育体系中的新地位，为家庭教育工作提供了新的改革发展空间与机遇</a:t>
              </a:r>
              <a:r>
                <a:rPr lang="zh-CN" altLang="en-US" sz="1600" dirty="0" smtClean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4"/>
            <p:cNvSpPr txBox="1"/>
            <p:nvPr/>
          </p:nvSpPr>
          <p:spPr>
            <a:xfrm>
              <a:off x="5426081" y="4581651"/>
              <a:ext cx="6502567" cy="1287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习大大在全国卫生与健康大会上强调：</a:t>
              </a:r>
              <a:endPara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100"/>
                </a:lnSpc>
              </a:pP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rgbClr val="6776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“把人民健康放在优先发展战略地位，努力全方位全周期保障人民健康。</a:t>
              </a:r>
              <a:r>
                <a:rPr lang="zh-CN" altLang="en-US" sz="1600" dirty="0" smtClean="0">
                  <a:solidFill>
                    <a:srgbClr val="009D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要加大心理健康问题基础性研究，做好心理健康知识和心理疾病科普工作，规范发展心理治疗、心理咨询等心理健康服务。”</a:t>
              </a:r>
              <a:endParaRPr lang="zh-CN" altLang="en-US" sz="1600" dirty="0">
                <a:solidFill>
                  <a:srgbClr val="009D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85" y="1052736"/>
            <a:ext cx="7927195" cy="492418"/>
          </a:xfrm>
          <a:prstGeom prst="rect">
            <a:avLst/>
          </a:prstGeom>
          <a:noFill/>
        </p:spPr>
        <p:txBody>
          <a:bodyPr wrap="square" lIns="121893" tIns="60948" rIns="121893" bIns="60948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俞敏洪</a:t>
            </a:r>
            <a:r>
              <a:rPr lang="zh-CN" altLang="en-US" sz="2400" b="1" dirty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两会提案：建议国家设立“家庭教育日”</a:t>
            </a:r>
            <a:endParaRPr lang="zh-CN" altLang="en-US" sz="24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1464" y="1988840"/>
            <a:ext cx="6096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“一个人在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岁之前的成长过程中，家庭教育的影响占比超过</a:t>
            </a:r>
            <a:r>
              <a:rPr lang="en-US" altLang="zh-CN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，学校教育占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，还有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的影响来自社会教育。而现实中，很多家长完全不知道该怎么教育孩子。”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首先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培养孩子对知识热爱的教育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，带孩子从小阅读，带孩子探索世界，保持对知识的渴求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其次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是孩子的</a:t>
            </a:r>
            <a:r>
              <a:rPr lang="zh-CN" altLang="en-US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品德人格教育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，就是看孩子是不是真诚，是不是勇敢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还有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</a:t>
            </a:r>
            <a:r>
              <a:rPr lang="zh-CN" altLang="en-US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面对挫折失败的能力教育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。父母面对失败，会抱怨的父母，带出来的孩子除了抱怨的能力强，别的能力都是很差的；而善于解决问题的父母，带出来的孩子，原则上解决问题的能力就会强很多。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780707"/>
            <a:ext cx="4032448" cy="268576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43472" y="27334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   家庭教育对孩子的重要意义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你很重要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071664" y="1600381"/>
            <a:ext cx="6696744" cy="0"/>
          </a:xfrm>
          <a:prstGeom prst="line">
            <a:avLst/>
          </a:prstGeom>
          <a:ln>
            <a:solidFill>
              <a:srgbClr val="00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472" y="27334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   家庭教育对孩子的重要意义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你很重要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285" y="1052736"/>
            <a:ext cx="7927195" cy="492418"/>
          </a:xfrm>
          <a:prstGeom prst="rect">
            <a:avLst/>
          </a:prstGeom>
          <a:noFill/>
        </p:spPr>
        <p:txBody>
          <a:bodyPr wrap="square" lIns="121893" tIns="60948" rIns="121893" bIns="60948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“玻璃大王”曹德旺</a:t>
            </a:r>
            <a:r>
              <a:rPr lang="zh-CN" altLang="en-US" sz="2400" b="1" dirty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提案：建议制定</a:t>
            </a:r>
            <a:r>
              <a:rPr lang="en-US" altLang="zh-CN" sz="2400" b="1" dirty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家长教育法</a:t>
            </a:r>
            <a:r>
              <a:rPr lang="en-US" altLang="zh-CN" sz="2400" b="1" dirty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071664" y="1600381"/>
            <a:ext cx="6696744" cy="0"/>
          </a:xfrm>
          <a:prstGeom prst="line">
            <a:avLst/>
          </a:prstGeom>
          <a:ln>
            <a:solidFill>
              <a:srgbClr val="00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51585" y="2416061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他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认为，对孩子来说，合格的家长比合格的老师更重要，应立法加强对家长的教育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曹德旺建议制定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家长教育法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：政府出经费构建培训教育家长的社会体系；大专院校开设家长教育专业；家长要经过培训“持证上岗”等等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他在提案中表示，“家长提前接受专业化的培训并达标，要变得如同婚前检查一样自然。”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24" y="2615139"/>
            <a:ext cx="3939119" cy="268576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472" y="27334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   家庭教育对孩子的重要意义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你很重要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285" y="1052736"/>
            <a:ext cx="7927195" cy="492418"/>
          </a:xfrm>
          <a:prstGeom prst="rect">
            <a:avLst/>
          </a:prstGeom>
          <a:noFill/>
        </p:spPr>
        <p:txBody>
          <a:bodyPr wrap="square" lIns="121893" tIns="60948" rIns="121893" bIns="60948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买“天价学区房”不如改善家庭教育品质</a:t>
            </a:r>
            <a:endParaRPr lang="zh-CN" altLang="en-US" sz="24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071664" y="1600381"/>
            <a:ext cx="6696744" cy="0"/>
          </a:xfrm>
          <a:prstGeom prst="line">
            <a:avLst/>
          </a:prstGeom>
          <a:ln>
            <a:solidFill>
              <a:srgbClr val="00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51585" y="2416061"/>
            <a:ext cx="6096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《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北京小学学区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万一平仍抢手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大代表高阿莉年年坚持提“家庭教育立法”这个议案。通过立法可以强化家长的主体责任，引导家长在生、养、教全程不缺席；通过立法可以为家庭教育营造法治环境、当孩子出现不良行为时，强制对父母进行培训；如父母严重失职，不适合继续抚养孩子，应依法剥夺其监护权，在家庭教育中实现情与法的有机结合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916832"/>
            <a:ext cx="2520280" cy="370481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343472" y="27334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   家庭教育对孩子的重要意义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你很重要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7602035" y="3071810"/>
            <a:ext cx="2708807" cy="1143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5" rIns="91430" bIns="4571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能力</a:t>
            </a:r>
            <a:r>
              <a:rPr lang="en-US" altLang="zh-CN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—</a:t>
            </a:r>
            <a:r>
              <a:rPr lang="zh-CN" altLang="en-US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行为系统</a:t>
            </a:r>
            <a:endParaRPr lang="zh-CN" altLang="en-US" sz="2400" dirty="0">
              <a:solidFill>
                <a:srgbClr val="009999"/>
              </a:solidFill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           30</a:t>
            </a:r>
            <a:r>
              <a:rPr lang="en-US" altLang="zh-CN" sz="2400" dirty="0">
                <a:solidFill>
                  <a:srgbClr val="009999"/>
                </a:solidFill>
                <a:ea typeface="微软雅黑" panose="020B0503020204020204" pitchFamily="34" charset="-122"/>
              </a:rPr>
              <a:t>%</a:t>
            </a:r>
            <a:endParaRPr lang="en-US" altLang="zh-CN" sz="2400" dirty="0">
              <a:solidFill>
                <a:srgbClr val="009999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2024034" y="3055476"/>
            <a:ext cx="2729556" cy="115873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 wrap="none" lIns="91430" tIns="45715" rIns="91430" bIns="45715" anchor="ctr"/>
          <a:lstStyle/>
          <a:p>
            <a:pPr eaLnBrk="0" hangingPunct="0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166910" y="3071810"/>
            <a:ext cx="2447546" cy="1143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5" rIns="91430" bIns="4571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动力</a:t>
            </a:r>
            <a:r>
              <a:rPr lang="en-US" altLang="zh-CN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—</a:t>
            </a:r>
            <a:r>
              <a:rPr lang="zh-CN" altLang="en-US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心智系统</a:t>
            </a:r>
            <a:endParaRPr lang="zh-CN" altLang="en-US" sz="2400" dirty="0">
              <a:solidFill>
                <a:srgbClr val="009999"/>
              </a:solidFill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           70</a:t>
            </a:r>
            <a:r>
              <a:rPr lang="en-US" altLang="zh-CN" sz="2400" dirty="0">
                <a:solidFill>
                  <a:srgbClr val="009999"/>
                </a:solidFill>
                <a:ea typeface="微软雅黑" panose="020B0503020204020204" pitchFamily="34" charset="-122"/>
              </a:rPr>
              <a:t>%</a:t>
            </a:r>
            <a:endParaRPr lang="en-US" altLang="zh-CN" sz="1600" dirty="0">
              <a:solidFill>
                <a:srgbClr val="009999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Freeform 6"/>
          <p:cNvSpPr/>
          <p:nvPr/>
        </p:nvSpPr>
        <p:spPr bwMode="auto">
          <a:xfrm rot="9551016">
            <a:off x="3578816" y="2292907"/>
            <a:ext cx="768048" cy="459109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9999"/>
          </a:solidFill>
          <a:ln w="9525">
            <a:noFill/>
            <a:round/>
          </a:ln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44" name="AutoShape 7"/>
          <p:cNvSpPr>
            <a:spLocks noChangeAspect="1" noChangeArrowheads="1" noTextEdit="1"/>
          </p:cNvSpPr>
          <p:nvPr/>
        </p:nvSpPr>
        <p:spPr bwMode="auto">
          <a:xfrm flipH="1">
            <a:off x="6517326" y="2416537"/>
            <a:ext cx="773446" cy="1058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45" name="Freeform 8"/>
          <p:cNvSpPr/>
          <p:nvPr/>
        </p:nvSpPr>
        <p:spPr bwMode="auto">
          <a:xfrm rot="11608263" flipH="1">
            <a:off x="7834527" y="2167593"/>
            <a:ext cx="593920" cy="709734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8500"/>
          </a:solidFill>
          <a:ln w="9525">
            <a:noFill/>
            <a:round/>
          </a:ln>
        </p:spPr>
        <p:txBody>
          <a:bodyPr lIns="91430" tIns="45715" rIns="91430" bIns="45715"/>
          <a:lstStyle/>
          <a:p>
            <a:endParaRPr lang="zh-CN" altLang="en-US"/>
          </a:p>
        </p:txBody>
      </p:sp>
      <p:grpSp>
        <p:nvGrpSpPr>
          <p:cNvPr id="46" name="Group 9"/>
          <p:cNvGrpSpPr/>
          <p:nvPr/>
        </p:nvGrpSpPr>
        <p:grpSpPr bwMode="auto">
          <a:xfrm>
            <a:off x="4626634" y="1103684"/>
            <a:ext cx="2991485" cy="1645920"/>
            <a:chOff x="0" y="0"/>
            <a:chExt cx="1889" cy="1009"/>
          </a:xfrm>
        </p:grpSpPr>
        <p:grpSp>
          <p:nvGrpSpPr>
            <p:cNvPr id="47" name="Group 10"/>
            <p:cNvGrpSpPr/>
            <p:nvPr/>
          </p:nvGrpSpPr>
          <p:grpSpPr bwMode="auto">
            <a:xfrm>
              <a:off x="0" y="90"/>
              <a:ext cx="1889" cy="919"/>
              <a:chOff x="0" y="0"/>
              <a:chExt cx="1926" cy="937"/>
            </a:xfrm>
          </p:grpSpPr>
          <p:sp>
            <p:nvSpPr>
              <p:cNvPr id="52" name="Oval 11"/>
              <p:cNvSpPr>
                <a:spLocks noChangeArrowheads="1"/>
              </p:cNvSpPr>
              <p:nvPr/>
            </p:nvSpPr>
            <p:spPr bwMode="auto">
              <a:xfrm>
                <a:off x="21" y="30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6A1B6"/>
                  </a:gs>
                  <a:gs pos="100000">
                    <a:srgbClr val="1A4E59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A6D5DF"/>
                  </a:gs>
                  <a:gs pos="100000">
                    <a:srgbClr val="36A1B6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89" y="0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223E69"/>
                </a:gs>
                <a:gs pos="100000">
                  <a:srgbClr val="4987E3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111" y="5"/>
              <a:ext cx="1650" cy="82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128" y="13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3A6BB4"/>
                </a:gs>
                <a:gs pos="100000">
                  <a:srgbClr val="4987E3">
                    <a:alpha val="48000"/>
                  </a:srgbClr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211" y="30"/>
              <a:ext cx="1382" cy="624"/>
            </a:xfrm>
            <a:prstGeom prst="ellipse">
              <a:avLst/>
            </a:prstGeom>
            <a:solidFill>
              <a:srgbClr val="9BD3C6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389159" y="1192537"/>
            <a:ext cx="1421359" cy="120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5" rIns="91430" bIns="45715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8500"/>
                </a:solidFill>
                <a:ea typeface="微软雅黑" panose="020B0503020204020204" pitchFamily="34" charset="-122"/>
              </a:rPr>
              <a:t>优异成绩</a:t>
            </a:r>
            <a:endParaRPr lang="zh-CN" altLang="en-US" sz="2400" b="1" dirty="0">
              <a:solidFill>
                <a:srgbClr val="FF8500"/>
              </a:solidFill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2400" b="1" dirty="0">
                <a:solidFill>
                  <a:srgbClr val="FF8500"/>
                </a:solidFill>
                <a:ea typeface="微软雅黑" panose="020B0503020204020204" pitchFamily="34" charset="-122"/>
              </a:rPr>
              <a:t>杰出成就</a:t>
            </a:r>
            <a:endParaRPr lang="zh-CN" altLang="en-US" sz="2400" b="1" dirty="0">
              <a:solidFill>
                <a:srgbClr val="FF8500"/>
              </a:solidFill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2400" b="1" dirty="0">
                <a:solidFill>
                  <a:srgbClr val="FF8500"/>
                </a:solidFill>
                <a:ea typeface="微软雅黑" panose="020B0503020204020204" pitchFamily="34" charset="-122"/>
              </a:rPr>
              <a:t>幸福人生</a:t>
            </a:r>
            <a:endParaRPr lang="zh-CN" altLang="en-US" sz="1400" b="1" dirty="0">
              <a:solidFill>
                <a:srgbClr val="FF8500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2095472" y="5208126"/>
            <a:ext cx="2707330" cy="9337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 wrap="none" lIns="91430" tIns="45715" rIns="91430" bIns="45715" anchor="ctr"/>
          <a:lstStyle/>
          <a:p>
            <a:pPr eaLnBrk="0" hangingPunct="0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56" name="AutoShape 19"/>
          <p:cNvSpPr>
            <a:spLocks noChangeArrowheads="1"/>
          </p:cNvSpPr>
          <p:nvPr/>
        </p:nvSpPr>
        <p:spPr bwMode="auto">
          <a:xfrm>
            <a:off x="7453322" y="5198601"/>
            <a:ext cx="2643206" cy="9337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 wrap="none" lIns="91430" tIns="45715" rIns="91430" bIns="45715" anchor="ctr"/>
          <a:lstStyle/>
          <a:p>
            <a:pPr eaLnBrk="0" hangingPunct="0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57" name="AutoShape 20"/>
          <p:cNvSpPr>
            <a:spLocks noChangeArrowheads="1"/>
          </p:cNvSpPr>
          <p:nvPr/>
        </p:nvSpPr>
        <p:spPr bwMode="auto">
          <a:xfrm>
            <a:off x="3793908" y="4426096"/>
            <a:ext cx="311808" cy="372785"/>
          </a:xfrm>
          <a:prstGeom prst="upArrow">
            <a:avLst>
              <a:gd name="adj1" fmla="val 50000"/>
              <a:gd name="adj2" fmla="val 33932"/>
            </a:avLst>
          </a:prstGeom>
          <a:noFill/>
          <a:ln w="9525"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lIns="91430" tIns="45715" rIns="91430" bIns="45715" anchor="ctr">
            <a:spAutoFit/>
          </a:bodyPr>
          <a:lstStyle/>
          <a:p>
            <a:endParaRPr lang="zh-CN" altLang="en-US"/>
          </a:p>
        </p:txBody>
      </p:sp>
      <p:sp>
        <p:nvSpPr>
          <p:cNvPr id="58" name="AutoShape 21"/>
          <p:cNvSpPr>
            <a:spLocks noChangeArrowheads="1"/>
          </p:cNvSpPr>
          <p:nvPr/>
        </p:nvSpPr>
        <p:spPr bwMode="auto">
          <a:xfrm>
            <a:off x="3309918" y="4429132"/>
            <a:ext cx="373899" cy="447901"/>
          </a:xfrm>
          <a:prstGeom prst="upArrow">
            <a:avLst>
              <a:gd name="adj1" fmla="val 50000"/>
              <a:gd name="adj2" fmla="val 42824"/>
            </a:avLst>
          </a:prstGeom>
          <a:solidFill>
            <a:srgbClr val="009999"/>
          </a:solidFill>
          <a:ln w="9525">
            <a:solidFill>
              <a:schemeClr val="bg1"/>
            </a:solidFill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lIns="91430" tIns="45715" rIns="91430" bIns="45715" anchor="ctr">
            <a:spAutoFit/>
          </a:bodyPr>
          <a:lstStyle/>
          <a:p>
            <a:endParaRPr lang="zh-CN" altLang="en-US"/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2238348" y="5429264"/>
            <a:ext cx="2334858" cy="46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lang="zh-CN" altLang="en-US" sz="2400" dirty="0">
                <a:solidFill>
                  <a:srgbClr val="009999"/>
                </a:solidFill>
                <a:ea typeface="微软雅黑" panose="020B0503020204020204" pitchFamily="34" charset="-122"/>
              </a:rPr>
              <a:t>父母和家庭激发  </a:t>
            </a:r>
            <a:endParaRPr lang="zh-CN" altLang="en-US" sz="2400" dirty="0">
              <a:solidFill>
                <a:srgbClr val="009999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7596198" y="5429264"/>
            <a:ext cx="2714644" cy="46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5" rIns="91430" bIns="45715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9999"/>
                </a:solidFill>
                <a:ea typeface="微软雅黑" panose="020B0503020204020204" pitchFamily="34" charset="-122"/>
              </a:rPr>
              <a:t>学校和老师训练</a:t>
            </a:r>
            <a:endParaRPr lang="zh-CN" altLang="en-US" sz="2400" dirty="0">
              <a:solidFill>
                <a:srgbClr val="009999"/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AutoShape 24"/>
          <p:cNvSpPr>
            <a:spLocks noChangeArrowheads="1"/>
          </p:cNvSpPr>
          <p:nvPr/>
        </p:nvSpPr>
        <p:spPr bwMode="auto">
          <a:xfrm>
            <a:off x="8596330" y="4357694"/>
            <a:ext cx="373899" cy="447901"/>
          </a:xfrm>
          <a:prstGeom prst="upArrow">
            <a:avLst>
              <a:gd name="adj1" fmla="val 50000"/>
              <a:gd name="adj2" fmla="val 42824"/>
            </a:avLst>
          </a:prstGeom>
          <a:solidFill>
            <a:srgbClr val="FF8500"/>
          </a:solidFill>
          <a:ln w="9525">
            <a:solidFill>
              <a:schemeClr val="bg1"/>
            </a:solidFill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lIns="91430" tIns="45715" rIns="91430" bIns="45715" anchor="ctr">
            <a:spAutoFit/>
          </a:bodyPr>
          <a:lstStyle/>
          <a:p>
            <a:endParaRPr lang="zh-CN" altLang="en-US"/>
          </a:p>
        </p:txBody>
      </p:sp>
      <p:sp>
        <p:nvSpPr>
          <p:cNvPr id="62" name="Freeform 27"/>
          <p:cNvSpPr/>
          <p:nvPr/>
        </p:nvSpPr>
        <p:spPr bwMode="auto">
          <a:xfrm rot="11663879">
            <a:off x="5173318" y="2957936"/>
            <a:ext cx="2080069" cy="598838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9999"/>
          </a:solidFill>
          <a:ln w="9525">
            <a:noFill/>
            <a:round/>
          </a:ln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3" name="Freeform 28"/>
          <p:cNvSpPr/>
          <p:nvPr/>
        </p:nvSpPr>
        <p:spPr bwMode="auto">
          <a:xfrm rot="10038351" flipH="1">
            <a:off x="5088524" y="3464355"/>
            <a:ext cx="2026078" cy="601056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8500"/>
          </a:solidFill>
          <a:ln w="9525">
            <a:noFill/>
            <a:round/>
          </a:ln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4" name="AutoShape 4"/>
          <p:cNvSpPr>
            <a:spLocks noChangeArrowheads="1"/>
          </p:cNvSpPr>
          <p:nvPr/>
        </p:nvSpPr>
        <p:spPr bwMode="auto">
          <a:xfrm>
            <a:off x="7381884" y="3055476"/>
            <a:ext cx="2729556" cy="115873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 wrap="none" lIns="91430" tIns="45715" rIns="91430" bIns="45715" anchor="ctr"/>
          <a:lstStyle/>
          <a:p>
            <a:pPr eaLnBrk="0" hangingPunct="0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1991544" y="3068960"/>
            <a:ext cx="4968552" cy="115873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 wrap="none" lIns="91430" tIns="45715" rIns="91430" bIns="45715" anchor="ctr"/>
          <a:lstStyle/>
          <a:p>
            <a:pPr eaLnBrk="0" hangingPunct="0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5159896" y="3062353"/>
            <a:ext cx="4961804" cy="115873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 wrap="none" lIns="91430" tIns="45715" rIns="91430" bIns="45715" anchor="ctr"/>
          <a:lstStyle/>
          <a:p>
            <a:pPr eaLnBrk="0" hangingPunct="0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159896" y="3068960"/>
            <a:ext cx="1800200" cy="1152128"/>
          </a:xfrm>
          <a:prstGeom prst="round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9EA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9936" y="328498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习性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5879976" y="4429132"/>
            <a:ext cx="373899" cy="447901"/>
          </a:xfrm>
          <a:prstGeom prst="upArrow">
            <a:avLst>
              <a:gd name="adj1" fmla="val 50000"/>
              <a:gd name="adj2" fmla="val 42824"/>
            </a:avLst>
          </a:prstGeom>
          <a:solidFill>
            <a:srgbClr val="FFE880"/>
          </a:solidFill>
          <a:ln w="9525">
            <a:solidFill>
              <a:schemeClr val="bg1"/>
            </a:solidFill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lIns="91430" tIns="45715" rIns="91430" bIns="45715" anchor="ctr">
            <a:spAutoFit/>
          </a:bodyPr>
          <a:lstStyle/>
          <a:p>
            <a:endParaRPr lang="zh-CN" altLang="en-US"/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5447928" y="5208126"/>
            <a:ext cx="1296144" cy="9337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 wrap="none" lIns="91430" tIns="45715" rIns="91430" bIns="45715" anchor="ctr"/>
          <a:lstStyle/>
          <a:p>
            <a:pPr eaLnBrk="0" hangingPunct="0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5519936" y="5445224"/>
            <a:ext cx="1552530" cy="46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lang="zh-CN" altLang="en-US" sz="2400" dirty="0" smtClean="0">
                <a:solidFill>
                  <a:srgbClr val="009999"/>
                </a:solidFill>
                <a:ea typeface="微软雅黑" panose="020B0503020204020204" pitchFamily="34" charset="-122"/>
              </a:rPr>
              <a:t>自动化</a:t>
            </a:r>
            <a:endParaRPr lang="zh-CN" altLang="en-US" sz="2400" dirty="0">
              <a:solidFill>
                <a:srgbClr val="00999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utoUpdateAnimBg="0" build="allAtOnce"/>
      <p:bldP spid="41" grpId="0" bldLvl="0" animBg="1" autoUpdateAnimBg="0"/>
      <p:bldP spid="41" grpId="1" animBg="1"/>
      <p:bldP spid="42" grpId="0" autoUpdateAnimBg="0" build="allAtOnce"/>
      <p:bldP spid="43" grpId="0" animBg="1"/>
      <p:bldP spid="44" grpId="0" animBg="1"/>
      <p:bldP spid="45" grpId="0" animBg="1"/>
      <p:bldP spid="56" grpId="0" bldLvl="0" animBg="1" autoUpdateAnimBg="0"/>
      <p:bldP spid="57" grpId="0" animBg="1" autoUpdateAnimBg="0"/>
      <p:bldP spid="58" grpId="0" bldLvl="0" animBg="1" autoUpdateAnimBg="0"/>
      <p:bldP spid="60" grpId="0" autoUpdateAnimBg="0"/>
      <p:bldP spid="61" grpId="0" bldLvl="0" animBg="1" autoUpdateAnimBg="0"/>
      <p:bldP spid="62" grpId="0" animBg="1"/>
      <p:bldP spid="62" grpId="1" animBg="1"/>
      <p:bldP spid="63" grpId="0" animBg="1"/>
      <p:bldP spid="63" grpId="1" animBg="1"/>
      <p:bldP spid="64" grpId="0" bldLvl="0" animBg="1" autoUpdateAnimBg="0"/>
      <p:bldP spid="64" grpId="1" animBg="1"/>
      <p:bldP spid="28" grpId="2" animBg="1"/>
      <p:bldP spid="29" grpId="1" animBg="1"/>
      <p:bldP spid="30" grpId="0" animBg="1"/>
      <p:bldP spid="32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/>
          <p:cNvSpPr txBox="1"/>
          <p:nvPr/>
        </p:nvSpPr>
        <p:spPr>
          <a:xfrm>
            <a:off x="6287001" y="2257708"/>
            <a:ext cx="520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因为真懂所谓知子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3"/>
          <p:cNvSpPr txBox="1"/>
          <p:nvPr/>
        </p:nvSpPr>
        <p:spPr>
          <a:xfrm>
            <a:off x="6240016" y="2924944"/>
            <a:ext cx="5832648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改变心智 重塑人生</a:t>
            </a:r>
            <a:endParaRPr lang="zh-CN" altLang="en-US" sz="4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12024" y="2841385"/>
            <a:ext cx="5641892" cy="4571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 descr="caef76094b36acaf2572c08774d98d1001e99c3e.jpg"/>
          <p:cNvPicPr>
            <a:picLocks noChangeAspect="1"/>
          </p:cNvPicPr>
          <p:nvPr/>
        </p:nvPicPr>
        <p:blipFill>
          <a:blip r:embed="rId1" cstate="print"/>
          <a:srcRect l="21016" r="8053"/>
          <a:stretch>
            <a:fillRect/>
          </a:stretch>
        </p:blipFill>
        <p:spPr>
          <a:xfrm>
            <a:off x="1523968" y="1285860"/>
            <a:ext cx="3713860" cy="3571900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7683" y="1095143"/>
            <a:ext cx="6428717" cy="461645"/>
          </a:xfrm>
          <a:prstGeom prst="rect">
            <a:avLst/>
          </a:prstGeom>
          <a:noFill/>
        </p:spPr>
        <p:txBody>
          <a:bodyPr wrap="square" lIns="91414" tIns="45710" rIns="91414" bIns="4571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这难道是巧合吗？</a:t>
            </a:r>
            <a:endParaRPr lang="en-US" sz="2400" b="1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43070" y="1931658"/>
            <a:ext cx="7657386" cy="3540690"/>
            <a:chOff x="1199456" y="1529403"/>
            <a:chExt cx="9811014" cy="4536504"/>
          </a:xfrm>
        </p:grpSpPr>
        <p:pic>
          <p:nvPicPr>
            <p:cNvPr id="4" name="内容占位符 9" descr="16371218994946843.jpg"/>
            <p:cNvPicPr>
              <a:picLocks noChangeAspect="1" noChangeArrowheads="1"/>
            </p:cNvPicPr>
            <p:nvPr/>
          </p:nvPicPr>
          <p:blipFill>
            <a:blip r:embed="rId1" cstate="print"/>
            <a:srcRect l="39537" r="31093"/>
            <a:stretch>
              <a:fillRect/>
            </a:stretch>
          </p:blipFill>
          <p:spPr>
            <a:xfrm>
              <a:off x="4223792" y="1548396"/>
              <a:ext cx="2249955" cy="4517509"/>
            </a:xfrm>
            <a:prstGeom prst="rect">
              <a:avLst/>
            </a:prstGeom>
          </p:spPr>
        </p:pic>
        <p:pic>
          <p:nvPicPr>
            <p:cNvPr id="5" name="内容占位符 9" descr="16371218994946843.jpg"/>
            <p:cNvPicPr>
              <a:picLocks noChangeAspect="1" noChangeArrowheads="1"/>
            </p:cNvPicPr>
            <p:nvPr/>
          </p:nvPicPr>
          <p:blipFill>
            <a:blip r:embed="rId1" cstate="print"/>
            <a:srcRect r="59332"/>
            <a:stretch>
              <a:fillRect/>
            </a:stretch>
          </p:blipFill>
          <p:spPr bwMode="auto">
            <a:xfrm>
              <a:off x="1199456" y="1548396"/>
              <a:ext cx="3116670" cy="451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内容占位符 9" descr="16371218994946843.jp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1" cstate="print"/>
            <a:srcRect l="68907"/>
            <a:stretch>
              <a:fillRect/>
            </a:stretch>
          </p:blipFill>
          <p:spPr bwMode="auto">
            <a:xfrm>
              <a:off x="6456040" y="1548397"/>
              <a:ext cx="2381276" cy="451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81" descr="2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8362" b="1177"/>
            <a:stretch>
              <a:fillRect/>
            </a:stretch>
          </p:blipFill>
          <p:spPr bwMode="auto">
            <a:xfrm>
              <a:off x="8832304" y="1529403"/>
              <a:ext cx="2178166" cy="4536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直接连接符 7"/>
          <p:cNvCxnSpPr/>
          <p:nvPr/>
        </p:nvCxnSpPr>
        <p:spPr>
          <a:xfrm flipV="1">
            <a:off x="3310621" y="1571612"/>
            <a:ext cx="6357279" cy="28769"/>
          </a:xfrm>
          <a:prstGeom prst="line">
            <a:avLst/>
          </a:prstGeom>
          <a:ln>
            <a:solidFill>
              <a:srgbClr val="00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心智的魔力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心智的魔力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35360" y="1928802"/>
            <a:ext cx="4762891" cy="312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lang="zh-CN" altLang="en-US" sz="28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心智模式</a:t>
            </a:r>
            <a:r>
              <a:rPr lang="zh-CN" altLang="en-US" sz="2000" b="1" dirty="0" smtClean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是深植我们内心、不知不觉</a:t>
            </a:r>
            <a:r>
              <a:rPr lang="zh-CN" altLang="en-US" sz="2000" b="1" dirty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2000" b="1" dirty="0" smtClean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改变并控制我们生命品质和人生方向的信念系统。</a:t>
            </a:r>
            <a:endParaRPr lang="en-US" altLang="zh-CN" sz="2000" b="1" dirty="0" smtClean="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sz="2000" b="1" dirty="0" smtClean="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dirty="0" smtClean="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r>
              <a:rPr lang="zh-CN" altLang="en-US" dirty="0" smtClean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好的教育，就是塑造更好的</a:t>
            </a:r>
            <a:r>
              <a:rPr lang="zh-CN" altLang="en-US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自动化系统</a:t>
            </a:r>
            <a:r>
              <a:rPr lang="zh-CN" altLang="en-US" dirty="0" smtClean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dirty="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r>
              <a:rPr lang="zh-CN" altLang="en-US" dirty="0" smtClean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信念的力量。</a:t>
            </a:r>
            <a:endParaRPr lang="zh-CN" altLang="en-US" dirty="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4" descr="20110721202137-805585291.jpg"/>
          <p:cNvPicPr>
            <a:picLocks noChangeAspect="1" noChangeArrowheads="1"/>
          </p:cNvPicPr>
          <p:nvPr/>
        </p:nvPicPr>
        <p:blipFill rotWithShape="1">
          <a:blip r:embed="rId1" cstate="print"/>
          <a:srcRect t="2497" b="3369"/>
          <a:stretch>
            <a:fillRect/>
          </a:stretch>
        </p:blipFill>
        <p:spPr bwMode="auto">
          <a:xfrm>
            <a:off x="5098251" y="2132856"/>
            <a:ext cx="6542365" cy="376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098251" y="5417995"/>
            <a:ext cx="6542365" cy="476954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+mj-lt"/>
                <a:ea typeface="微软雅黑" panose="020B0503020204020204" pitchFamily="34" charset="-122"/>
              </a:rPr>
              <a:t>心智模式</a:t>
            </a:r>
            <a:r>
              <a:rPr lang="en-US" altLang="zh-CN" sz="2800" b="1" dirty="0" smtClean="0">
                <a:latin typeface="+mj-lt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latin typeface="+mj-lt"/>
                <a:ea typeface="微软雅黑" panose="020B0503020204020204" pitchFamily="34" charset="-122"/>
              </a:rPr>
              <a:t>行为习惯背后的密码</a:t>
            </a:r>
            <a:endParaRPr lang="zh-CN" altLang="en-US" sz="28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5325" y="1557338"/>
            <a:ext cx="6408738" cy="4337050"/>
          </a:xfrm>
          <a:prstGeom prst="rect">
            <a:avLst/>
          </a:prstGeom>
        </p:spPr>
        <p:txBody>
          <a:bodyPr lIns="91414" tIns="45710" rIns="91414" bIns="45710">
            <a:spAutoFit/>
          </a:bodyPr>
          <a:lstStyle/>
          <a:p>
            <a:pPr marL="285750" indent="-285750" algn="just" defTabSz="913765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李庆利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defTabSz="913765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知子花家庭教育高级讲师</a:t>
            </a:r>
            <a:endParaRPr lang="en-US" altLang="zh-CN" sz="2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defTabSz="913765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美国正面管教资质讲师</a:t>
            </a:r>
            <a:endParaRPr lang="en-US" altLang="zh-CN" sz="2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defTabSz="913765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北京大学社会学硕士</a:t>
            </a:r>
            <a:endParaRPr lang="en-US" altLang="zh-CN" sz="2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defTabSz="913765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多次走进学校、社区、企业开办家长课堂和沙龙</a:t>
            </a:r>
            <a:endParaRPr lang="en-US" altLang="zh-CN" sz="2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defTabSz="913765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483" name="组合 3"/>
          <p:cNvGrpSpPr/>
          <p:nvPr/>
        </p:nvGrpSpPr>
        <p:grpSpPr bwMode="auto">
          <a:xfrm>
            <a:off x="0" y="0"/>
            <a:ext cx="12192000" cy="1028700"/>
            <a:chOff x="-2703578" y="0"/>
            <a:chExt cx="11844254" cy="980728"/>
          </a:xfrm>
        </p:grpSpPr>
        <p:pic>
          <p:nvPicPr>
            <p:cNvPr id="20486" name="Picture 2" descr="C:\Users\jinring\Desktop\知子花PPT模版20150921-07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83"/>
            <a:stretch>
              <a:fillRect/>
            </a:stretch>
          </p:blipFill>
          <p:spPr bwMode="auto">
            <a:xfrm>
              <a:off x="-2703578" y="0"/>
              <a:ext cx="8355698" cy="98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2" descr="C:\Users\jinring\Desktop\知子花PPT模版20150921-07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95"/>
            <a:stretch>
              <a:fillRect/>
            </a:stretch>
          </p:blipFill>
          <p:spPr bwMode="auto">
            <a:xfrm>
              <a:off x="5368343" y="0"/>
              <a:ext cx="3772333" cy="98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79425" y="260350"/>
            <a:ext cx="2232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10" rIns="91414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讲师简介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5" name="Picture 7" descr="C:\Users\Administrator\Desktop\李庆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412875"/>
            <a:ext cx="34559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8"/>
          <p:cNvSpPr txBox="1">
            <a:spLocks noChangeArrowheads="1"/>
          </p:cNvSpPr>
          <p:nvPr/>
        </p:nvSpPr>
        <p:spPr bwMode="auto">
          <a:xfrm>
            <a:off x="1343025" y="273050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心智的魔力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34963" y="1928813"/>
            <a:ext cx="986472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3000"/>
              </a:lnSpc>
            </a:pPr>
            <a:r>
              <a:rPr lang="zh-CN" altLang="en-US" sz="2000" b="1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孩子所有行为都是个人观念驱使的</a:t>
            </a:r>
            <a:endParaRPr lang="en-US" altLang="zh-CN" sz="2000" b="1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sz="2000" b="1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r>
              <a:rPr lang="zh-CN" altLang="en-US" sz="2000" b="1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想法</a:t>
            </a:r>
            <a:r>
              <a:rPr lang="en-US" altLang="zh-CN" sz="2000" b="1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</a:t>
            </a:r>
            <a:r>
              <a:rPr lang="en-US" altLang="zh-CN" sz="2000" b="1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</a:t>
            </a:r>
            <a:endParaRPr lang="en-US" altLang="zh-CN" sz="2000" b="1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sz="2000" b="1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sz="200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sz="200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sz="200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zh-CN" altLang="en-US" sz="200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97463" y="5418138"/>
            <a:ext cx="6543675" cy="476250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lt"/>
                <a:ea typeface="微软雅黑" panose="020B0503020204020204" pitchFamily="34" charset="-122"/>
              </a:rPr>
              <a:t>心智模式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+mj-lt"/>
                <a:ea typeface="微软雅黑" panose="020B0503020204020204" pitchFamily="34" charset="-122"/>
              </a:rPr>
              <a:t>行为习惯背后的密码</a:t>
            </a:r>
            <a:endParaRPr lang="zh-CN" altLang="en-US" sz="28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6024563" y="5516563"/>
            <a:ext cx="457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理解我们的孩子，找出他们行为背后的信念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11225" y="1196975"/>
            <a:ext cx="96313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案例：离家出走的初二女生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想法：父母只在乎分数，根本不知道我到底需要什么，也不关心我到底喜欢什么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感受：失望，伤心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行为：离家出走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6024563" y="5516563"/>
            <a:ext cx="457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理解我们的孩子，找出他们行为背后的信念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911225" y="1196975"/>
            <a:ext cx="96313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案例：没有朋友不想上学的初二男生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想法：再好的朋友也有可能离你而去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感受：悲痛，难过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行为：不要再交朋友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5808663" y="1196975"/>
            <a:ext cx="43195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latin typeface="Calibri" panose="020F0502020204030204" charset="0"/>
            </a:endParaRPr>
          </a:p>
          <a:p>
            <a:pPr eaLnBrk="1" hangingPunct="1"/>
            <a:r>
              <a:rPr lang="zh-CN" altLang="en-US" sz="2800" b="1">
                <a:latin typeface="Calibri" panose="020F0502020204030204" charset="0"/>
              </a:rPr>
              <a:t>密码信息</a:t>
            </a:r>
            <a:endParaRPr lang="en-US" altLang="zh-CN" sz="2800" b="1">
              <a:latin typeface="Calibri" panose="020F0502020204030204" charset="0"/>
            </a:endParaRPr>
          </a:p>
          <a:p>
            <a:pPr eaLnBrk="1" hangingPunct="1"/>
            <a:endParaRPr lang="en-US" altLang="zh-CN" sz="2800" b="1">
              <a:latin typeface="Calibri" panose="020F0502020204030204" charset="0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注意我，让我参与，让我发挥作用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让我帮忙，给我选择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我很伤心，认可我的感受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不要放弃我，让我看到如何迈出一小步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1271588" y="1412875"/>
            <a:ext cx="40322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孩子错误的目的（信念）</a:t>
            </a:r>
            <a:endParaRPr lang="en-US" altLang="zh-CN" sz="2800" b="1"/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寻求过度关注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寻求权利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报复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自暴自弃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800" b="1"/>
          </a:p>
          <a:p>
            <a:pPr eaLnBrk="1" hangingPunct="1"/>
            <a:endParaRPr lang="zh-CN" altLang="en-US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3"/>
          <p:cNvSpPr txBox="1"/>
          <p:nvPr/>
        </p:nvSpPr>
        <p:spPr>
          <a:xfrm>
            <a:off x="5752795" y="2924945"/>
            <a:ext cx="7153128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破译亲子间的关系密码</a:t>
            </a:r>
            <a:endParaRPr lang="zh-CN" altLang="en-US" sz="4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63832" y="2841385"/>
            <a:ext cx="6428167" cy="4571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1"/>
          <p:cNvSpPr txBox="1"/>
          <p:nvPr/>
        </p:nvSpPr>
        <p:spPr>
          <a:xfrm>
            <a:off x="5738810" y="2257708"/>
            <a:ext cx="53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因为知子所以会爱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2518-1102101P35121.jpg"/>
          <p:cNvPicPr>
            <a:picLocks noChangeAspect="1"/>
          </p:cNvPicPr>
          <p:nvPr/>
        </p:nvPicPr>
        <p:blipFill>
          <a:blip r:embed="rId1" cstate="print"/>
          <a:srcRect l="7411" r="24652"/>
          <a:stretch>
            <a:fillRect/>
          </a:stretch>
        </p:blipFill>
        <p:spPr>
          <a:xfrm>
            <a:off x="1523968" y="1071546"/>
            <a:ext cx="3929090" cy="385762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亲子关系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09654" y="1500174"/>
            <a:ext cx="364333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79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孩子和世界关系源于和父母的关系，关系好，方法才有效。</a:t>
            </a:r>
            <a:endParaRPr lang="en-US" altLang="zh-CN" sz="2400" b="1" dirty="0" smtClean="0">
              <a:solidFill>
                <a:srgbClr val="F796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F796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强迫、攻击、语言控制</a:t>
            </a:r>
            <a:r>
              <a:rPr lang="en-US" altLang="zh-CN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等强势的行为都是内心虚弱的表现。</a:t>
            </a:r>
            <a:endParaRPr lang="en-US" altLang="zh-CN" sz="24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F796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796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240410-140FFIS71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24430" y="1214422"/>
            <a:ext cx="6712566" cy="44772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亲子关系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timg (6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20336" y="1935996"/>
            <a:ext cx="2030858" cy="32832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95800" y="1412776"/>
            <a:ext cx="419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海灵格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家庭系统排列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3527" y="2076328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家庭系统排列发现家庭系统有一普遍存在的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自然的秩序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每一个成员，当每个成员都恰如其分时，爱就会有效地流动。那就是说，为所有想与爱侣、夫妇、父母子女或其它的人际关系维持和谐提供一些可靠的指引。同时为已经破损的关系，提供解决方法。它是透过角色扮演及互动，探讨人们所面临之心灵困境，透过学习这个方法及其哲理，让人们更有力量地调整人际互动，更清楚地规划个人生涯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7708" y="5506935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关系对了，方法和理念更有效率！</a:t>
            </a:r>
            <a:endParaRPr lang="zh-CN" altLang="en-US" sz="2800" b="1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389474"/>
            <a:ext cx="3520391" cy="237626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父子关系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38282" y="936614"/>
            <a:ext cx="9144000" cy="849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父子</a:t>
            </a:r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山峰模型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24" y="1785926"/>
            <a:ext cx="7715304" cy="417576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   母子关系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52594" y="936614"/>
            <a:ext cx="9144000" cy="849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母子</a:t>
            </a: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海鹏模型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3" descr="飞翔"/>
          <p:cNvPicPr>
            <a:picLocks noChangeAspect="1" noChangeArrowheads="1"/>
          </p:cNvPicPr>
          <p:nvPr/>
        </p:nvPicPr>
        <p:blipFill rotWithShape="1">
          <a:blip r:embed="rId1" cstate="print"/>
          <a:srcRect l="5550" r="9098"/>
          <a:stretch>
            <a:fillRect/>
          </a:stretch>
        </p:blipFill>
        <p:spPr bwMode="auto">
          <a:xfrm>
            <a:off x="2208170" y="1767265"/>
            <a:ext cx="7560840" cy="419853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    父女关系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2594" y="865176"/>
            <a:ext cx="9144000" cy="849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父女</a:t>
            </a:r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弓箭模型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1395733771_90776200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269770" y="1713606"/>
            <a:ext cx="7510035" cy="421010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7701915" y="49733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556792"/>
            <a:ext cx="2304256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5480" y="3053542"/>
            <a:ext cx="9388588" cy="951522"/>
          </a:xfrm>
          <a:prstGeom prst="rect">
            <a:avLst/>
          </a:prstGeom>
          <a:noFill/>
        </p:spPr>
        <p:txBody>
          <a:bodyPr wrap="square" lIns="91414" tIns="45710" rIns="91414" bIns="45710" rtlCol="0">
            <a:spAutoFit/>
          </a:bodyPr>
          <a:lstStyle/>
          <a:p>
            <a:pPr algn="ctr">
              <a:lnSpc>
                <a:spcPts val="6700"/>
              </a:lnSpc>
            </a:pPr>
            <a:r>
              <a:rPr lang="zh-CN" altLang="en-US" sz="6000" b="1" dirty="0" smtClean="0">
                <a:solidFill>
                  <a:srgbClr val="FFE8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杰出教子密码</a:t>
            </a:r>
            <a:endParaRPr lang="en-US" altLang="zh-CN" sz="6000" b="1" dirty="0" smtClean="0">
              <a:solidFill>
                <a:srgbClr val="FFE8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    母女关系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81156" y="1008052"/>
            <a:ext cx="9144000" cy="849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母女</a:t>
            </a:r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月日模型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0" descr="7c144ccc65f243670eb345c5"/>
          <p:cNvPicPr>
            <a:picLocks noChangeAspect="1" noChangeArrowheads="1"/>
          </p:cNvPicPr>
          <p:nvPr/>
        </p:nvPicPr>
        <p:blipFill rotWithShape="1">
          <a:blip r:embed="rId1" cstate="print"/>
          <a:srcRect t="3056" b="15417"/>
          <a:stretch>
            <a:fillRect/>
          </a:stretch>
        </p:blipFill>
        <p:spPr bwMode="auto">
          <a:xfrm>
            <a:off x="2495601" y="1916832"/>
            <a:ext cx="8064896" cy="40349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127448" y="1052736"/>
            <a:ext cx="1000911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一个男人，能够给孩子最好的礼物就是去爱他们的妈妈。  </a:t>
            </a:r>
            <a:r>
              <a:rPr lang="en-US" altLang="zh-CN" b="1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林肯</a:t>
            </a:r>
            <a:endParaRPr lang="zh-CN" altLang="en-US" b="1" dirty="0" smtClean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2464" y="2367146"/>
            <a:ext cx="3847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夫妻关系要大于亲子关系</a:t>
            </a:r>
            <a:endParaRPr lang="en-US" altLang="zh-CN" sz="24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夫妻关系的最好模型</a:t>
            </a:r>
            <a:endParaRPr lang="en-US" altLang="zh-CN" sz="24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新娘新郎</a:t>
            </a:r>
            <a:r>
              <a:rPr lang="en-US" altLang="zh-CN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女人更重要。</a:t>
            </a:r>
            <a:endParaRPr lang="en-US" altLang="zh-CN" sz="24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你的关系正确吗？</a:t>
            </a:r>
            <a:endParaRPr lang="en-US" altLang="zh-CN" sz="24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C:\Documents and Settings\t11318\桌面\2028-11120514142777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5068922" y="1892597"/>
            <a:ext cx="5874875" cy="39126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第五节    最重要的关系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夫妻关系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3"/>
          <p:cNvSpPr txBox="1"/>
          <p:nvPr/>
        </p:nvSpPr>
        <p:spPr>
          <a:xfrm>
            <a:off x="6300986" y="2924945"/>
            <a:ext cx="589101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掌握教育的工具密码</a:t>
            </a:r>
            <a:endParaRPr lang="zh-CN" altLang="en-US" sz="4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2024" y="2841385"/>
            <a:ext cx="5879976" cy="4571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1"/>
          <p:cNvSpPr txBox="1"/>
          <p:nvPr/>
        </p:nvSpPr>
        <p:spPr>
          <a:xfrm>
            <a:off x="6312024" y="2276872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因为真爱所以成就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56428487_1.png"/>
          <p:cNvPicPr>
            <a:picLocks noChangeAspect="1"/>
          </p:cNvPicPr>
          <p:nvPr/>
        </p:nvPicPr>
        <p:blipFill>
          <a:blip r:embed="rId1" cstate="print"/>
          <a:srcRect l="15500" r="9500"/>
          <a:stretch>
            <a:fillRect/>
          </a:stretch>
        </p:blipFill>
        <p:spPr>
          <a:xfrm>
            <a:off x="1738282" y="1214422"/>
            <a:ext cx="3714776" cy="3714767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11675" y="2305050"/>
            <a:ext cx="69183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试想一下，一个月后，哪一组学生的心理状态会更加好？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内容占位符 4" descr="撅嘴.jpg"/>
          <p:cNvPicPr>
            <a:picLocks noChangeAspect="1" noChangeArrowheads="1"/>
          </p:cNvPicPr>
          <p:nvPr/>
        </p:nvPicPr>
        <p:blipFill>
          <a:blip r:embed="rId1"/>
          <a:srcRect b="49991"/>
          <a:stretch>
            <a:fillRect/>
          </a:stretch>
        </p:blipFill>
        <p:spPr>
          <a:xfrm>
            <a:off x="5275263" y="3578225"/>
            <a:ext cx="1670050" cy="214947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5" descr="咬铅笔.jpg"/>
          <p:cNvPicPr>
            <a:picLocks noChangeAspect="1" noChangeArrowheads="1"/>
          </p:cNvPicPr>
          <p:nvPr/>
        </p:nvPicPr>
        <p:blipFill>
          <a:blip r:embed="rId2"/>
          <a:srcRect b="49982"/>
          <a:stretch>
            <a:fillRect/>
          </a:stretch>
        </p:blipFill>
        <p:spPr bwMode="auto">
          <a:xfrm>
            <a:off x="8242300" y="3500438"/>
            <a:ext cx="1598613" cy="222726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7199313" y="3724275"/>
            <a:ext cx="104298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500">
                <a:solidFill>
                  <a:srgbClr val="FF0000"/>
                </a:solidFill>
                <a:latin typeface="Calibri" panose="020F0502020204030204" charset="0"/>
              </a:rPr>
              <a:t>  </a:t>
            </a:r>
            <a:r>
              <a:rPr lang="en-US" altLang="zh-CN" sz="6500">
                <a:solidFill>
                  <a:srgbClr val="009999"/>
                </a:solidFill>
                <a:latin typeface="Calibri" panose="020F0502020204030204" charset="0"/>
              </a:rPr>
              <a:t>VS</a:t>
            </a:r>
            <a:endParaRPr lang="zh-CN" altLang="en-US" sz="6500">
              <a:solidFill>
                <a:srgbClr val="009999"/>
              </a:solidFill>
              <a:latin typeface="Calibri" panose="020F050202020403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2297113"/>
            <a:ext cx="2592388" cy="404018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实验结果表明，第二组学生的心理抗挫力水平远远高于第一组，而焦虑水平和抑郁水平则远远低于第一组。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因为，你微笑的表情可以给大脑传达快乐的信号。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1343025" y="273050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积极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2563" y="1500188"/>
            <a:ext cx="374491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先处理心情，再解决事情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381125" y="1930400"/>
            <a:ext cx="4248150" cy="1588"/>
          </a:xfrm>
          <a:prstGeom prst="line">
            <a:avLst/>
          </a:prstGeom>
          <a:ln>
            <a:solidFill>
              <a:srgbClr val="FF85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3"/>
          <p:cNvSpPr txBox="1">
            <a:spLocks noChangeArrowheads="1"/>
          </p:cNvSpPr>
          <p:nvPr/>
        </p:nvSpPr>
        <p:spPr bwMode="auto">
          <a:xfrm>
            <a:off x="1333500" y="1674019"/>
            <a:ext cx="41068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感觉好，才能做的好</a:t>
            </a:r>
            <a:endParaRPr lang="zh-CN" altLang="en-US" sz="2400" b="1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400" b="1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积极的情绪会让我们的大脑反应更敏捷，思路更开阔，已经有研究证明，积极的情绪能产生更全面的注意力，更多的创造性和更全面的思维</a:t>
            </a:r>
            <a:endParaRPr lang="en-US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59" name="Picture 2" descr="C:\Users\Administrator\Desktop\ps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052513"/>
            <a:ext cx="4632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199313" y="3724275"/>
            <a:ext cx="10429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500">
                <a:solidFill>
                  <a:srgbClr val="FF0000"/>
                </a:solidFill>
                <a:latin typeface="Calibri" panose="020F0502020204030204" charset="0"/>
              </a:rPr>
              <a:t>  </a:t>
            </a:r>
            <a:endParaRPr lang="zh-CN" altLang="en-US" sz="6500">
              <a:solidFill>
                <a:srgbClr val="009999"/>
              </a:solidFill>
              <a:latin typeface="Calibri" panose="020F050202020403020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3025" y="273050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积极情绪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2563" y="1500188"/>
            <a:ext cx="374491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先处理情绪，再解决事情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381125" y="1930400"/>
            <a:ext cx="4248150" cy="1588"/>
          </a:xfrm>
          <a:prstGeom prst="line">
            <a:avLst/>
          </a:prstGeom>
          <a:ln>
            <a:solidFill>
              <a:srgbClr val="FF8500"/>
            </a:solidFill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614" name="TextBox 9"/>
          <p:cNvSpPr txBox="1">
            <a:spLocks noChangeArrowheads="1"/>
          </p:cNvSpPr>
          <p:nvPr/>
        </p:nvSpPr>
        <p:spPr bwMode="auto">
          <a:xfrm>
            <a:off x="1703388" y="2708275"/>
            <a:ext cx="7007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孩子说：某某真是个混蛋，我要</a:t>
            </a:r>
            <a:r>
              <a:rPr lang="zh-CN" altLang="en-US" sz="28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揍</a:t>
            </a:r>
            <a:r>
              <a:rPr lang="zh-CN" altLang="en-US" sz="28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他一顿！</a:t>
            </a:r>
            <a:endParaRPr lang="zh-CN" altLang="en-US" sz="28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615" name="TextBox 10"/>
          <p:cNvSpPr txBox="1">
            <a:spLocks noChangeArrowheads="1"/>
          </p:cNvSpPr>
          <p:nvPr/>
        </p:nvSpPr>
        <p:spPr bwMode="auto">
          <a:xfrm>
            <a:off x="2855913" y="4365625"/>
            <a:ext cx="5326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认可</a:t>
            </a:r>
            <a:r>
              <a:rPr lang="en-US" altLang="zh-CN" sz="280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准许</a:t>
            </a:r>
            <a:r>
              <a:rPr lang="en-US" altLang="zh-CN" sz="280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寻求解决办法</a:t>
            </a:r>
            <a:endParaRPr lang="zh-CN" altLang="en-US" sz="280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86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1343025" y="273050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积极关注  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35" name="文本框 3"/>
          <p:cNvSpPr txBox="1">
            <a:spLocks noChangeArrowheads="1"/>
          </p:cNvSpPr>
          <p:nvPr/>
        </p:nvSpPr>
        <p:spPr bwMode="auto">
          <a:xfrm>
            <a:off x="812165" y="1850390"/>
            <a:ext cx="10080625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批评、纠正、指责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固执、反叛、自卑、绝望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积极关注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挖掘、发现、放大，强化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孩子的</a:t>
            </a:r>
            <a:r>
              <a:rPr lang="zh-CN" altLang="en-US" sz="2000" dirty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优势、亮点、潜能，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自信、乐观、自律、合作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1524712" y="1857364"/>
            <a:ext cx="37071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595406" y="1276307"/>
            <a:ext cx="4390207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表扬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的能与不能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1625464" y="2716991"/>
            <a:ext cx="4600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表扬孩子的努力而不是天赋。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“因为你特别认真练习，所以顺利通过了钢琴考试。” 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“儿子，你太有天赋了，轻轻松松就通过了钢琴考试。”</a:t>
            </a:r>
            <a:b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表扬要具体、明确、有画面感。</a:t>
            </a:r>
            <a:b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“孩子，你现在的行动速度快如闪电，真了不起！”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“儿子，你真棒，你真了不起！”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95096" y="2650113"/>
            <a:ext cx="4816928" cy="3204000"/>
          </a:xfrm>
          <a:prstGeom prst="rect">
            <a:avLst/>
          </a:prstGeom>
          <a:noFill/>
          <a:ln w="12700">
            <a:solidFill>
              <a:srgbClr val="009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428744" y="2650113"/>
            <a:ext cx="5382296" cy="3204000"/>
          </a:xfrm>
          <a:prstGeom prst="rect">
            <a:avLst/>
          </a:prstGeom>
          <a:noFill/>
          <a:ln w="12700">
            <a:solidFill>
              <a:srgbClr val="009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45311" y="2857496"/>
            <a:ext cx="5022853" cy="274882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74" b="79038"/>
          <a:stretch>
            <a:fillRect/>
          </a:stretch>
        </p:blipFill>
        <p:spPr>
          <a:xfrm>
            <a:off x="2605863" y="3261825"/>
            <a:ext cx="574829" cy="42028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15612" r="49229" b="64004"/>
          <a:stretch>
            <a:fillRect/>
          </a:stretch>
        </p:blipFill>
        <p:spPr>
          <a:xfrm>
            <a:off x="2637364" y="3879591"/>
            <a:ext cx="511826" cy="47590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74" b="79038"/>
          <a:stretch>
            <a:fillRect/>
          </a:stretch>
        </p:blipFill>
        <p:spPr>
          <a:xfrm>
            <a:off x="2318448" y="4846001"/>
            <a:ext cx="574829" cy="42028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15612" r="49229" b="64004"/>
          <a:stretch>
            <a:fillRect/>
          </a:stretch>
        </p:blipFill>
        <p:spPr>
          <a:xfrm>
            <a:off x="4975991" y="5261192"/>
            <a:ext cx="511826" cy="475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    正确的表扬与批评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rot="5400000">
            <a:off x="3014088" y="347488"/>
            <a:ext cx="912540" cy="3821723"/>
            <a:chOff x="6096000" y="-4571875"/>
            <a:chExt cx="2974030" cy="10579467"/>
          </a:xfrm>
        </p:grpSpPr>
        <p:grpSp>
          <p:nvGrpSpPr>
            <p:cNvPr id="14" name="组合 6"/>
            <p:cNvGrpSpPr/>
            <p:nvPr/>
          </p:nvGrpSpPr>
          <p:grpSpPr>
            <a:xfrm>
              <a:off x="6096000" y="-4571875"/>
              <a:ext cx="2974030" cy="10579467"/>
              <a:chOff x="6096000" y="-4571875"/>
              <a:chExt cx="2974030" cy="10579467"/>
            </a:xfrm>
          </p:grpSpPr>
          <p:sp>
            <p:nvSpPr>
              <p:cNvPr id="19" name="Freeform 74"/>
              <p:cNvSpPr/>
              <p:nvPr/>
            </p:nvSpPr>
            <p:spPr bwMode="auto">
              <a:xfrm>
                <a:off x="6096000" y="-4571875"/>
                <a:ext cx="2974030" cy="10579467"/>
              </a:xfrm>
              <a:custGeom>
                <a:avLst/>
                <a:gdLst>
                  <a:gd name="T0" fmla="*/ 0 w 296"/>
                  <a:gd name="T1" fmla="*/ 961 h 1062"/>
                  <a:gd name="T2" fmla="*/ 17 w 296"/>
                  <a:gd name="T3" fmla="*/ 991 h 1062"/>
                  <a:gd name="T4" fmla="*/ 130 w 296"/>
                  <a:gd name="T5" fmla="*/ 1056 h 1062"/>
                  <a:gd name="T6" fmla="*/ 165 w 296"/>
                  <a:gd name="T7" fmla="*/ 1056 h 1062"/>
                  <a:gd name="T8" fmla="*/ 279 w 296"/>
                  <a:gd name="T9" fmla="*/ 991 h 1062"/>
                  <a:gd name="T10" fmla="*/ 296 w 296"/>
                  <a:gd name="T11" fmla="*/ 961 h 1062"/>
                  <a:gd name="T12" fmla="*/ 296 w 296"/>
                  <a:gd name="T13" fmla="*/ 102 h 1062"/>
                  <a:gd name="T14" fmla="*/ 279 w 296"/>
                  <a:gd name="T15" fmla="*/ 72 h 1062"/>
                  <a:gd name="T16" fmla="*/ 165 w 296"/>
                  <a:gd name="T17" fmla="*/ 7 h 1062"/>
                  <a:gd name="T18" fmla="*/ 130 w 296"/>
                  <a:gd name="T19" fmla="*/ 7 h 1062"/>
                  <a:gd name="T20" fmla="*/ 17 w 296"/>
                  <a:gd name="T21" fmla="*/ 72 h 1062"/>
                  <a:gd name="T22" fmla="*/ 0 w 296"/>
                  <a:gd name="T23" fmla="*/ 102 h 1062"/>
                  <a:gd name="T24" fmla="*/ 0 w 296"/>
                  <a:gd name="T25" fmla="*/ 961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6" h="1062">
                    <a:moveTo>
                      <a:pt x="0" y="961"/>
                    </a:moveTo>
                    <a:cubicBezTo>
                      <a:pt x="0" y="973"/>
                      <a:pt x="6" y="984"/>
                      <a:pt x="17" y="991"/>
                    </a:cubicBezTo>
                    <a:cubicBezTo>
                      <a:pt x="130" y="1056"/>
                      <a:pt x="130" y="1056"/>
                      <a:pt x="130" y="1056"/>
                    </a:cubicBezTo>
                    <a:cubicBezTo>
                      <a:pt x="141" y="1062"/>
                      <a:pt x="154" y="1062"/>
                      <a:pt x="165" y="1056"/>
                    </a:cubicBezTo>
                    <a:cubicBezTo>
                      <a:pt x="279" y="991"/>
                      <a:pt x="279" y="991"/>
                      <a:pt x="279" y="991"/>
                    </a:cubicBezTo>
                    <a:cubicBezTo>
                      <a:pt x="289" y="984"/>
                      <a:pt x="296" y="973"/>
                      <a:pt x="296" y="961"/>
                    </a:cubicBezTo>
                    <a:cubicBezTo>
                      <a:pt x="296" y="102"/>
                      <a:pt x="296" y="102"/>
                      <a:pt x="296" y="102"/>
                    </a:cubicBezTo>
                    <a:cubicBezTo>
                      <a:pt x="296" y="90"/>
                      <a:pt x="289" y="78"/>
                      <a:pt x="279" y="72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54" y="0"/>
                      <a:pt x="141" y="0"/>
                      <a:pt x="130" y="7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6" y="78"/>
                      <a:pt x="0" y="90"/>
                      <a:pt x="0" y="102"/>
                    </a:cubicBezTo>
                    <a:cubicBezTo>
                      <a:pt x="0" y="961"/>
                      <a:pt x="0" y="961"/>
                      <a:pt x="0" y="961"/>
                    </a:cubicBezTo>
                  </a:path>
                </a:pathLst>
              </a:custGeom>
              <a:gradFill>
                <a:gsLst>
                  <a:gs pos="0">
                    <a:srgbClr val="D6E2E9"/>
                  </a:gs>
                  <a:gs pos="100000">
                    <a:srgbClr val="D1DDE4"/>
                  </a:gs>
                </a:gsLst>
                <a:lin ang="5400000" scaled="1"/>
              </a:gradFill>
              <a:ln>
                <a:noFill/>
              </a:ln>
              <a:effectLst>
                <a:outerShdw blurRad="152400" dist="63500" dir="8100000" algn="tr" rotWithShape="0">
                  <a:prstClr val="black">
                    <a:alpha val="3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76"/>
              <p:cNvSpPr/>
              <p:nvPr/>
            </p:nvSpPr>
            <p:spPr bwMode="auto">
              <a:xfrm flipH="1">
                <a:off x="7576705" y="-4512983"/>
                <a:ext cx="1493325" cy="10503749"/>
              </a:xfrm>
              <a:custGeom>
                <a:avLst/>
                <a:gdLst>
                  <a:gd name="T0" fmla="*/ 147 w 147"/>
                  <a:gd name="T1" fmla="*/ 0 h 1054"/>
                  <a:gd name="T2" fmla="*/ 2 w 147"/>
                  <a:gd name="T3" fmla="*/ 84 h 1054"/>
                  <a:gd name="T4" fmla="*/ 0 w 147"/>
                  <a:gd name="T5" fmla="*/ 96 h 1054"/>
                  <a:gd name="T6" fmla="*/ 0 w 147"/>
                  <a:gd name="T7" fmla="*/ 96 h 1054"/>
                  <a:gd name="T8" fmla="*/ 0 w 147"/>
                  <a:gd name="T9" fmla="*/ 96 h 1054"/>
                  <a:gd name="T10" fmla="*/ 0 w 147"/>
                  <a:gd name="T11" fmla="*/ 96 h 1054"/>
                  <a:gd name="T12" fmla="*/ 0 w 147"/>
                  <a:gd name="T13" fmla="*/ 955 h 1054"/>
                  <a:gd name="T14" fmla="*/ 17 w 147"/>
                  <a:gd name="T15" fmla="*/ 985 h 1054"/>
                  <a:gd name="T16" fmla="*/ 130 w 147"/>
                  <a:gd name="T17" fmla="*/ 1050 h 1054"/>
                  <a:gd name="T18" fmla="*/ 130 w 147"/>
                  <a:gd name="T19" fmla="*/ 1050 h 1054"/>
                  <a:gd name="T20" fmla="*/ 133 w 147"/>
                  <a:gd name="T21" fmla="*/ 1052 h 1054"/>
                  <a:gd name="T22" fmla="*/ 143 w 147"/>
                  <a:gd name="T23" fmla="*/ 1054 h 1054"/>
                  <a:gd name="T24" fmla="*/ 147 w 147"/>
                  <a:gd name="T25" fmla="*/ 1052 h 1054"/>
                  <a:gd name="T26" fmla="*/ 147 w 147"/>
                  <a:gd name="T27" fmla="*/ 0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1054">
                    <a:moveTo>
                      <a:pt x="147" y="0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1" y="87"/>
                      <a:pt x="0" y="92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55"/>
                      <a:pt x="0" y="955"/>
                      <a:pt x="0" y="955"/>
                    </a:cubicBezTo>
                    <a:cubicBezTo>
                      <a:pt x="0" y="967"/>
                      <a:pt x="6" y="978"/>
                      <a:pt x="17" y="985"/>
                    </a:cubicBezTo>
                    <a:cubicBezTo>
                      <a:pt x="130" y="1050"/>
                      <a:pt x="130" y="1050"/>
                      <a:pt x="130" y="1050"/>
                    </a:cubicBezTo>
                    <a:cubicBezTo>
                      <a:pt x="130" y="1050"/>
                      <a:pt x="130" y="1050"/>
                      <a:pt x="130" y="1050"/>
                    </a:cubicBezTo>
                    <a:cubicBezTo>
                      <a:pt x="131" y="1051"/>
                      <a:pt x="132" y="1051"/>
                      <a:pt x="133" y="1052"/>
                    </a:cubicBezTo>
                    <a:cubicBezTo>
                      <a:pt x="137" y="1053"/>
                      <a:pt x="140" y="1054"/>
                      <a:pt x="143" y="1054"/>
                    </a:cubicBezTo>
                    <a:cubicBezTo>
                      <a:pt x="147" y="1052"/>
                      <a:pt x="147" y="1052"/>
                      <a:pt x="147" y="1052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gradFill>
                <a:gsLst>
                  <a:gs pos="0">
                    <a:srgbClr val="B7C2C9"/>
                  </a:gs>
                  <a:gs pos="100000">
                    <a:srgbClr val="C7D4DB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" name="组合 7"/>
            <p:cNvGrpSpPr/>
            <p:nvPr/>
          </p:nvGrpSpPr>
          <p:grpSpPr>
            <a:xfrm>
              <a:off x="6316564" y="2867025"/>
              <a:ext cx="2532903" cy="2877048"/>
              <a:chOff x="6310252" y="2867025"/>
              <a:chExt cx="2532903" cy="2877048"/>
            </a:xfrm>
          </p:grpSpPr>
          <p:sp>
            <p:nvSpPr>
              <p:cNvPr id="16" name="Freeform 77"/>
              <p:cNvSpPr/>
              <p:nvPr/>
            </p:nvSpPr>
            <p:spPr bwMode="auto">
              <a:xfrm>
                <a:off x="6310252" y="2867025"/>
                <a:ext cx="2532903" cy="2877048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4F6F6"/>
              </a:solidFill>
              <a:ln>
                <a:noFill/>
              </a:ln>
              <a:effectLst>
                <a:outerShdw blurRad="101600" dist="50800" dir="8100000" sx="101000" sy="101000" algn="tr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7"/>
              <p:cNvSpPr/>
              <p:nvPr/>
            </p:nvSpPr>
            <p:spPr bwMode="auto">
              <a:xfrm>
                <a:off x="6415696" y="2986796"/>
                <a:ext cx="2322014" cy="2637506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ffectLst>
                <a:innerShdw blurRad="101600">
                  <a:prstClr val="black">
                    <a:alpha val="6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EA1"/>
                  </a:solidFill>
                </a:endParaRPr>
              </a:p>
            </p:txBody>
          </p:sp>
          <p:sp>
            <p:nvSpPr>
              <p:cNvPr id="18" name="Freeform 77"/>
              <p:cNvSpPr/>
              <p:nvPr/>
            </p:nvSpPr>
            <p:spPr bwMode="auto">
              <a:xfrm>
                <a:off x="6657540" y="3261500"/>
                <a:ext cx="1838326" cy="2088098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DF1F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rot="5400000">
            <a:off x="2995916" y="1615200"/>
            <a:ext cx="948884" cy="3821723"/>
            <a:chOff x="6096000" y="-4571875"/>
            <a:chExt cx="2974030" cy="10579467"/>
          </a:xfrm>
        </p:grpSpPr>
        <p:grpSp>
          <p:nvGrpSpPr>
            <p:cNvPr id="22" name="组合 21"/>
            <p:cNvGrpSpPr/>
            <p:nvPr/>
          </p:nvGrpSpPr>
          <p:grpSpPr>
            <a:xfrm>
              <a:off x="6096000" y="-4571875"/>
              <a:ext cx="2974030" cy="10579467"/>
              <a:chOff x="6096000" y="-4571875"/>
              <a:chExt cx="2974030" cy="10579467"/>
            </a:xfrm>
          </p:grpSpPr>
          <p:sp>
            <p:nvSpPr>
              <p:cNvPr id="27" name="Freeform 74"/>
              <p:cNvSpPr/>
              <p:nvPr/>
            </p:nvSpPr>
            <p:spPr bwMode="auto">
              <a:xfrm>
                <a:off x="6096000" y="-4571875"/>
                <a:ext cx="2974030" cy="10579467"/>
              </a:xfrm>
              <a:custGeom>
                <a:avLst/>
                <a:gdLst>
                  <a:gd name="T0" fmla="*/ 0 w 296"/>
                  <a:gd name="T1" fmla="*/ 961 h 1062"/>
                  <a:gd name="T2" fmla="*/ 17 w 296"/>
                  <a:gd name="T3" fmla="*/ 991 h 1062"/>
                  <a:gd name="T4" fmla="*/ 130 w 296"/>
                  <a:gd name="T5" fmla="*/ 1056 h 1062"/>
                  <a:gd name="T6" fmla="*/ 165 w 296"/>
                  <a:gd name="T7" fmla="*/ 1056 h 1062"/>
                  <a:gd name="T8" fmla="*/ 279 w 296"/>
                  <a:gd name="T9" fmla="*/ 991 h 1062"/>
                  <a:gd name="T10" fmla="*/ 296 w 296"/>
                  <a:gd name="T11" fmla="*/ 961 h 1062"/>
                  <a:gd name="T12" fmla="*/ 296 w 296"/>
                  <a:gd name="T13" fmla="*/ 102 h 1062"/>
                  <a:gd name="T14" fmla="*/ 279 w 296"/>
                  <a:gd name="T15" fmla="*/ 72 h 1062"/>
                  <a:gd name="T16" fmla="*/ 165 w 296"/>
                  <a:gd name="T17" fmla="*/ 7 h 1062"/>
                  <a:gd name="T18" fmla="*/ 130 w 296"/>
                  <a:gd name="T19" fmla="*/ 7 h 1062"/>
                  <a:gd name="T20" fmla="*/ 17 w 296"/>
                  <a:gd name="T21" fmla="*/ 72 h 1062"/>
                  <a:gd name="T22" fmla="*/ 0 w 296"/>
                  <a:gd name="T23" fmla="*/ 102 h 1062"/>
                  <a:gd name="T24" fmla="*/ 0 w 296"/>
                  <a:gd name="T25" fmla="*/ 961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6" h="1062">
                    <a:moveTo>
                      <a:pt x="0" y="961"/>
                    </a:moveTo>
                    <a:cubicBezTo>
                      <a:pt x="0" y="973"/>
                      <a:pt x="6" y="984"/>
                      <a:pt x="17" y="991"/>
                    </a:cubicBezTo>
                    <a:cubicBezTo>
                      <a:pt x="130" y="1056"/>
                      <a:pt x="130" y="1056"/>
                      <a:pt x="130" y="1056"/>
                    </a:cubicBezTo>
                    <a:cubicBezTo>
                      <a:pt x="141" y="1062"/>
                      <a:pt x="154" y="1062"/>
                      <a:pt x="165" y="1056"/>
                    </a:cubicBezTo>
                    <a:cubicBezTo>
                      <a:pt x="279" y="991"/>
                      <a:pt x="279" y="991"/>
                      <a:pt x="279" y="991"/>
                    </a:cubicBezTo>
                    <a:cubicBezTo>
                      <a:pt x="289" y="984"/>
                      <a:pt x="296" y="973"/>
                      <a:pt x="296" y="961"/>
                    </a:cubicBezTo>
                    <a:cubicBezTo>
                      <a:pt x="296" y="102"/>
                      <a:pt x="296" y="102"/>
                      <a:pt x="296" y="102"/>
                    </a:cubicBezTo>
                    <a:cubicBezTo>
                      <a:pt x="296" y="90"/>
                      <a:pt x="289" y="78"/>
                      <a:pt x="279" y="72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54" y="0"/>
                      <a:pt x="141" y="0"/>
                      <a:pt x="130" y="7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6" y="78"/>
                      <a:pt x="0" y="90"/>
                      <a:pt x="0" y="102"/>
                    </a:cubicBezTo>
                    <a:cubicBezTo>
                      <a:pt x="0" y="961"/>
                      <a:pt x="0" y="961"/>
                      <a:pt x="0" y="961"/>
                    </a:cubicBezTo>
                  </a:path>
                </a:pathLst>
              </a:custGeom>
              <a:gradFill>
                <a:gsLst>
                  <a:gs pos="0">
                    <a:srgbClr val="D6E2E9"/>
                  </a:gs>
                  <a:gs pos="100000">
                    <a:srgbClr val="D1DDE4"/>
                  </a:gs>
                </a:gsLst>
                <a:lin ang="5400000" scaled="1"/>
              </a:gradFill>
              <a:ln>
                <a:noFill/>
              </a:ln>
              <a:effectLst>
                <a:outerShdw blurRad="152400" dist="63500" dir="8100000" algn="tr" rotWithShape="0">
                  <a:prstClr val="black">
                    <a:alpha val="3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76"/>
              <p:cNvSpPr/>
              <p:nvPr/>
            </p:nvSpPr>
            <p:spPr bwMode="auto">
              <a:xfrm flipH="1">
                <a:off x="7576705" y="-4512983"/>
                <a:ext cx="1493325" cy="10503749"/>
              </a:xfrm>
              <a:custGeom>
                <a:avLst/>
                <a:gdLst>
                  <a:gd name="T0" fmla="*/ 147 w 147"/>
                  <a:gd name="T1" fmla="*/ 0 h 1054"/>
                  <a:gd name="T2" fmla="*/ 2 w 147"/>
                  <a:gd name="T3" fmla="*/ 84 h 1054"/>
                  <a:gd name="T4" fmla="*/ 0 w 147"/>
                  <a:gd name="T5" fmla="*/ 96 h 1054"/>
                  <a:gd name="T6" fmla="*/ 0 w 147"/>
                  <a:gd name="T7" fmla="*/ 96 h 1054"/>
                  <a:gd name="T8" fmla="*/ 0 w 147"/>
                  <a:gd name="T9" fmla="*/ 96 h 1054"/>
                  <a:gd name="T10" fmla="*/ 0 w 147"/>
                  <a:gd name="T11" fmla="*/ 96 h 1054"/>
                  <a:gd name="T12" fmla="*/ 0 w 147"/>
                  <a:gd name="T13" fmla="*/ 955 h 1054"/>
                  <a:gd name="T14" fmla="*/ 17 w 147"/>
                  <a:gd name="T15" fmla="*/ 985 h 1054"/>
                  <a:gd name="T16" fmla="*/ 130 w 147"/>
                  <a:gd name="T17" fmla="*/ 1050 h 1054"/>
                  <a:gd name="T18" fmla="*/ 130 w 147"/>
                  <a:gd name="T19" fmla="*/ 1050 h 1054"/>
                  <a:gd name="T20" fmla="*/ 133 w 147"/>
                  <a:gd name="T21" fmla="*/ 1052 h 1054"/>
                  <a:gd name="T22" fmla="*/ 143 w 147"/>
                  <a:gd name="T23" fmla="*/ 1054 h 1054"/>
                  <a:gd name="T24" fmla="*/ 147 w 147"/>
                  <a:gd name="T25" fmla="*/ 1052 h 1054"/>
                  <a:gd name="T26" fmla="*/ 147 w 147"/>
                  <a:gd name="T27" fmla="*/ 0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1054">
                    <a:moveTo>
                      <a:pt x="147" y="0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1" y="87"/>
                      <a:pt x="0" y="92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55"/>
                      <a:pt x="0" y="955"/>
                      <a:pt x="0" y="955"/>
                    </a:cubicBezTo>
                    <a:cubicBezTo>
                      <a:pt x="0" y="967"/>
                      <a:pt x="6" y="978"/>
                      <a:pt x="17" y="985"/>
                    </a:cubicBezTo>
                    <a:cubicBezTo>
                      <a:pt x="130" y="1050"/>
                      <a:pt x="130" y="1050"/>
                      <a:pt x="130" y="1050"/>
                    </a:cubicBezTo>
                    <a:cubicBezTo>
                      <a:pt x="130" y="1050"/>
                      <a:pt x="130" y="1050"/>
                      <a:pt x="130" y="1050"/>
                    </a:cubicBezTo>
                    <a:cubicBezTo>
                      <a:pt x="131" y="1051"/>
                      <a:pt x="132" y="1051"/>
                      <a:pt x="133" y="1052"/>
                    </a:cubicBezTo>
                    <a:cubicBezTo>
                      <a:pt x="137" y="1053"/>
                      <a:pt x="140" y="1054"/>
                      <a:pt x="143" y="1054"/>
                    </a:cubicBezTo>
                    <a:cubicBezTo>
                      <a:pt x="147" y="1052"/>
                      <a:pt x="147" y="1052"/>
                      <a:pt x="147" y="1052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gradFill>
                <a:gsLst>
                  <a:gs pos="0">
                    <a:srgbClr val="B7C2C9"/>
                  </a:gs>
                  <a:gs pos="100000">
                    <a:srgbClr val="C7D4DB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316564" y="2867025"/>
              <a:ext cx="2532903" cy="2877048"/>
              <a:chOff x="6310252" y="2867025"/>
              <a:chExt cx="2532903" cy="2877048"/>
            </a:xfrm>
          </p:grpSpPr>
          <p:sp>
            <p:nvSpPr>
              <p:cNvPr id="24" name="Freeform 77"/>
              <p:cNvSpPr/>
              <p:nvPr/>
            </p:nvSpPr>
            <p:spPr bwMode="auto">
              <a:xfrm>
                <a:off x="6310252" y="2867025"/>
                <a:ext cx="2532903" cy="2877048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4F6F6"/>
              </a:solidFill>
              <a:ln>
                <a:noFill/>
              </a:ln>
              <a:effectLst>
                <a:outerShdw blurRad="101600" dist="50800" dir="8100000" sx="101000" sy="101000" algn="tr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77"/>
              <p:cNvSpPr/>
              <p:nvPr/>
            </p:nvSpPr>
            <p:spPr bwMode="auto">
              <a:xfrm>
                <a:off x="6415696" y="2986796"/>
                <a:ext cx="2322014" cy="2637506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ffectLst>
                <a:innerShdw blurRad="101600">
                  <a:prstClr val="black">
                    <a:alpha val="6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77"/>
              <p:cNvSpPr/>
              <p:nvPr/>
            </p:nvSpPr>
            <p:spPr bwMode="auto">
              <a:xfrm>
                <a:off x="6657540" y="3261500"/>
                <a:ext cx="1838326" cy="2088098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DF1F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rot="5400000">
            <a:off x="2977742" y="2939449"/>
            <a:ext cx="985232" cy="3821723"/>
            <a:chOff x="6096000" y="-4571875"/>
            <a:chExt cx="2974030" cy="10579467"/>
          </a:xfrm>
        </p:grpSpPr>
        <p:grpSp>
          <p:nvGrpSpPr>
            <p:cNvPr id="30" name="组合 24"/>
            <p:cNvGrpSpPr/>
            <p:nvPr/>
          </p:nvGrpSpPr>
          <p:grpSpPr>
            <a:xfrm>
              <a:off x="6096000" y="-4571875"/>
              <a:ext cx="2974030" cy="10579467"/>
              <a:chOff x="6096000" y="-4571875"/>
              <a:chExt cx="2974030" cy="10579467"/>
            </a:xfrm>
          </p:grpSpPr>
          <p:sp>
            <p:nvSpPr>
              <p:cNvPr id="45" name="Freeform 74"/>
              <p:cNvSpPr/>
              <p:nvPr/>
            </p:nvSpPr>
            <p:spPr bwMode="auto">
              <a:xfrm>
                <a:off x="6096000" y="-4571875"/>
                <a:ext cx="2974030" cy="10579467"/>
              </a:xfrm>
              <a:custGeom>
                <a:avLst/>
                <a:gdLst>
                  <a:gd name="T0" fmla="*/ 0 w 296"/>
                  <a:gd name="T1" fmla="*/ 961 h 1062"/>
                  <a:gd name="T2" fmla="*/ 17 w 296"/>
                  <a:gd name="T3" fmla="*/ 991 h 1062"/>
                  <a:gd name="T4" fmla="*/ 130 w 296"/>
                  <a:gd name="T5" fmla="*/ 1056 h 1062"/>
                  <a:gd name="T6" fmla="*/ 165 w 296"/>
                  <a:gd name="T7" fmla="*/ 1056 h 1062"/>
                  <a:gd name="T8" fmla="*/ 279 w 296"/>
                  <a:gd name="T9" fmla="*/ 991 h 1062"/>
                  <a:gd name="T10" fmla="*/ 296 w 296"/>
                  <a:gd name="T11" fmla="*/ 961 h 1062"/>
                  <a:gd name="T12" fmla="*/ 296 w 296"/>
                  <a:gd name="T13" fmla="*/ 102 h 1062"/>
                  <a:gd name="T14" fmla="*/ 279 w 296"/>
                  <a:gd name="T15" fmla="*/ 72 h 1062"/>
                  <a:gd name="T16" fmla="*/ 165 w 296"/>
                  <a:gd name="T17" fmla="*/ 7 h 1062"/>
                  <a:gd name="T18" fmla="*/ 130 w 296"/>
                  <a:gd name="T19" fmla="*/ 7 h 1062"/>
                  <a:gd name="T20" fmla="*/ 17 w 296"/>
                  <a:gd name="T21" fmla="*/ 72 h 1062"/>
                  <a:gd name="T22" fmla="*/ 0 w 296"/>
                  <a:gd name="T23" fmla="*/ 102 h 1062"/>
                  <a:gd name="T24" fmla="*/ 0 w 296"/>
                  <a:gd name="T25" fmla="*/ 961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6" h="1062">
                    <a:moveTo>
                      <a:pt x="0" y="961"/>
                    </a:moveTo>
                    <a:cubicBezTo>
                      <a:pt x="0" y="973"/>
                      <a:pt x="6" y="984"/>
                      <a:pt x="17" y="991"/>
                    </a:cubicBezTo>
                    <a:cubicBezTo>
                      <a:pt x="130" y="1056"/>
                      <a:pt x="130" y="1056"/>
                      <a:pt x="130" y="1056"/>
                    </a:cubicBezTo>
                    <a:cubicBezTo>
                      <a:pt x="141" y="1062"/>
                      <a:pt x="154" y="1062"/>
                      <a:pt x="165" y="1056"/>
                    </a:cubicBezTo>
                    <a:cubicBezTo>
                      <a:pt x="279" y="991"/>
                      <a:pt x="279" y="991"/>
                      <a:pt x="279" y="991"/>
                    </a:cubicBezTo>
                    <a:cubicBezTo>
                      <a:pt x="289" y="984"/>
                      <a:pt x="296" y="973"/>
                      <a:pt x="296" y="961"/>
                    </a:cubicBezTo>
                    <a:cubicBezTo>
                      <a:pt x="296" y="102"/>
                      <a:pt x="296" y="102"/>
                      <a:pt x="296" y="102"/>
                    </a:cubicBezTo>
                    <a:cubicBezTo>
                      <a:pt x="296" y="90"/>
                      <a:pt x="289" y="78"/>
                      <a:pt x="279" y="72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54" y="0"/>
                      <a:pt x="141" y="0"/>
                      <a:pt x="130" y="7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6" y="78"/>
                      <a:pt x="0" y="90"/>
                      <a:pt x="0" y="102"/>
                    </a:cubicBezTo>
                    <a:cubicBezTo>
                      <a:pt x="0" y="961"/>
                      <a:pt x="0" y="961"/>
                      <a:pt x="0" y="961"/>
                    </a:cubicBezTo>
                  </a:path>
                </a:pathLst>
              </a:custGeom>
              <a:gradFill>
                <a:gsLst>
                  <a:gs pos="0">
                    <a:srgbClr val="D6E2E9"/>
                  </a:gs>
                  <a:gs pos="100000">
                    <a:srgbClr val="D1DDE4"/>
                  </a:gs>
                </a:gsLst>
                <a:lin ang="5400000" scaled="1"/>
              </a:gradFill>
              <a:ln>
                <a:noFill/>
              </a:ln>
              <a:effectLst>
                <a:outerShdw blurRad="152400" dist="63500" dir="8100000" algn="tr" rotWithShape="0">
                  <a:prstClr val="black">
                    <a:alpha val="3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6"/>
              <p:cNvSpPr/>
              <p:nvPr/>
            </p:nvSpPr>
            <p:spPr bwMode="auto">
              <a:xfrm flipH="1">
                <a:off x="7576705" y="-4512983"/>
                <a:ext cx="1493325" cy="10503749"/>
              </a:xfrm>
              <a:custGeom>
                <a:avLst/>
                <a:gdLst>
                  <a:gd name="T0" fmla="*/ 147 w 147"/>
                  <a:gd name="T1" fmla="*/ 0 h 1054"/>
                  <a:gd name="T2" fmla="*/ 2 w 147"/>
                  <a:gd name="T3" fmla="*/ 84 h 1054"/>
                  <a:gd name="T4" fmla="*/ 0 w 147"/>
                  <a:gd name="T5" fmla="*/ 96 h 1054"/>
                  <a:gd name="T6" fmla="*/ 0 w 147"/>
                  <a:gd name="T7" fmla="*/ 96 h 1054"/>
                  <a:gd name="T8" fmla="*/ 0 w 147"/>
                  <a:gd name="T9" fmla="*/ 96 h 1054"/>
                  <a:gd name="T10" fmla="*/ 0 w 147"/>
                  <a:gd name="T11" fmla="*/ 96 h 1054"/>
                  <a:gd name="T12" fmla="*/ 0 w 147"/>
                  <a:gd name="T13" fmla="*/ 955 h 1054"/>
                  <a:gd name="T14" fmla="*/ 17 w 147"/>
                  <a:gd name="T15" fmla="*/ 985 h 1054"/>
                  <a:gd name="T16" fmla="*/ 130 w 147"/>
                  <a:gd name="T17" fmla="*/ 1050 h 1054"/>
                  <a:gd name="T18" fmla="*/ 130 w 147"/>
                  <a:gd name="T19" fmla="*/ 1050 h 1054"/>
                  <a:gd name="T20" fmla="*/ 133 w 147"/>
                  <a:gd name="T21" fmla="*/ 1052 h 1054"/>
                  <a:gd name="T22" fmla="*/ 143 w 147"/>
                  <a:gd name="T23" fmla="*/ 1054 h 1054"/>
                  <a:gd name="T24" fmla="*/ 147 w 147"/>
                  <a:gd name="T25" fmla="*/ 1052 h 1054"/>
                  <a:gd name="T26" fmla="*/ 147 w 147"/>
                  <a:gd name="T27" fmla="*/ 0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1054">
                    <a:moveTo>
                      <a:pt x="147" y="0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1" y="87"/>
                      <a:pt x="0" y="92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55"/>
                      <a:pt x="0" y="955"/>
                      <a:pt x="0" y="955"/>
                    </a:cubicBezTo>
                    <a:cubicBezTo>
                      <a:pt x="0" y="967"/>
                      <a:pt x="6" y="978"/>
                      <a:pt x="17" y="985"/>
                    </a:cubicBezTo>
                    <a:cubicBezTo>
                      <a:pt x="130" y="1050"/>
                      <a:pt x="130" y="1050"/>
                      <a:pt x="130" y="1050"/>
                    </a:cubicBezTo>
                    <a:cubicBezTo>
                      <a:pt x="130" y="1050"/>
                      <a:pt x="130" y="1050"/>
                      <a:pt x="130" y="1050"/>
                    </a:cubicBezTo>
                    <a:cubicBezTo>
                      <a:pt x="131" y="1051"/>
                      <a:pt x="132" y="1051"/>
                      <a:pt x="133" y="1052"/>
                    </a:cubicBezTo>
                    <a:cubicBezTo>
                      <a:pt x="137" y="1053"/>
                      <a:pt x="140" y="1054"/>
                      <a:pt x="143" y="1054"/>
                    </a:cubicBezTo>
                    <a:cubicBezTo>
                      <a:pt x="147" y="1052"/>
                      <a:pt x="147" y="1052"/>
                      <a:pt x="147" y="1052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gradFill>
                <a:gsLst>
                  <a:gs pos="0">
                    <a:srgbClr val="B7C2C9"/>
                  </a:gs>
                  <a:gs pos="100000">
                    <a:srgbClr val="C7D4DB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25"/>
            <p:cNvGrpSpPr/>
            <p:nvPr/>
          </p:nvGrpSpPr>
          <p:grpSpPr>
            <a:xfrm>
              <a:off x="6316564" y="2867025"/>
              <a:ext cx="2532903" cy="2877048"/>
              <a:chOff x="6310252" y="2867025"/>
              <a:chExt cx="2532903" cy="2877048"/>
            </a:xfrm>
          </p:grpSpPr>
          <p:sp>
            <p:nvSpPr>
              <p:cNvPr id="42" name="Freeform 77"/>
              <p:cNvSpPr/>
              <p:nvPr/>
            </p:nvSpPr>
            <p:spPr bwMode="auto">
              <a:xfrm>
                <a:off x="6310252" y="2867025"/>
                <a:ext cx="2532903" cy="2877048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4F6F6"/>
              </a:solidFill>
              <a:ln>
                <a:noFill/>
              </a:ln>
              <a:effectLst>
                <a:outerShdw blurRad="101600" dist="50800" dir="8100000" sx="101000" sy="101000" algn="tr" rotWithShape="0">
                  <a:prstClr val="black">
                    <a:alpha val="24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77"/>
              <p:cNvSpPr/>
              <p:nvPr/>
            </p:nvSpPr>
            <p:spPr bwMode="auto">
              <a:xfrm>
                <a:off x="6415696" y="2986796"/>
                <a:ext cx="2322014" cy="2637506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ffectLst>
                <a:innerShdw blurRad="101600">
                  <a:prstClr val="black">
                    <a:alpha val="6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77"/>
              <p:cNvSpPr/>
              <p:nvPr/>
            </p:nvSpPr>
            <p:spPr bwMode="auto">
              <a:xfrm>
                <a:off x="6657540" y="3261500"/>
                <a:ext cx="1838326" cy="2088098"/>
              </a:xfrm>
              <a:custGeom>
                <a:avLst/>
                <a:gdLst>
                  <a:gd name="T0" fmla="*/ 0 w 231"/>
                  <a:gd name="T1" fmla="*/ 195 h 265"/>
                  <a:gd name="T2" fmla="*/ 4 w 231"/>
                  <a:gd name="T3" fmla="*/ 201 h 265"/>
                  <a:gd name="T4" fmla="*/ 112 w 231"/>
                  <a:gd name="T5" fmla="*/ 264 h 265"/>
                  <a:gd name="T6" fmla="*/ 120 w 231"/>
                  <a:gd name="T7" fmla="*/ 264 h 265"/>
                  <a:gd name="T8" fmla="*/ 227 w 231"/>
                  <a:gd name="T9" fmla="*/ 201 h 265"/>
                  <a:gd name="T10" fmla="*/ 231 w 231"/>
                  <a:gd name="T11" fmla="*/ 195 h 265"/>
                  <a:gd name="T12" fmla="*/ 231 w 231"/>
                  <a:gd name="T13" fmla="*/ 70 h 265"/>
                  <a:gd name="T14" fmla="*/ 227 w 231"/>
                  <a:gd name="T15" fmla="*/ 63 h 265"/>
                  <a:gd name="T16" fmla="*/ 120 w 231"/>
                  <a:gd name="T17" fmla="*/ 1 h 265"/>
                  <a:gd name="T18" fmla="*/ 112 w 231"/>
                  <a:gd name="T19" fmla="*/ 1 h 265"/>
                  <a:gd name="T20" fmla="*/ 4 w 231"/>
                  <a:gd name="T21" fmla="*/ 63 h 265"/>
                  <a:gd name="T22" fmla="*/ 0 w 231"/>
                  <a:gd name="T23" fmla="*/ 70 h 265"/>
                  <a:gd name="T24" fmla="*/ 0 w 231"/>
                  <a:gd name="T25" fmla="*/ 19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65">
                    <a:moveTo>
                      <a:pt x="0" y="195"/>
                    </a:moveTo>
                    <a:cubicBezTo>
                      <a:pt x="0" y="197"/>
                      <a:pt x="2" y="200"/>
                      <a:pt x="4" y="201"/>
                    </a:cubicBezTo>
                    <a:cubicBezTo>
                      <a:pt x="112" y="264"/>
                      <a:pt x="112" y="264"/>
                      <a:pt x="112" y="264"/>
                    </a:cubicBezTo>
                    <a:cubicBezTo>
                      <a:pt x="114" y="265"/>
                      <a:pt x="117" y="265"/>
                      <a:pt x="120" y="264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30" y="200"/>
                      <a:pt x="231" y="197"/>
                      <a:pt x="231" y="195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67"/>
                      <a:pt x="230" y="65"/>
                      <a:pt x="227" y="63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2" y="65"/>
                      <a:pt x="0" y="67"/>
                      <a:pt x="0" y="70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DF1F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文本框 215"/>
          <p:cNvSpPr txBox="1"/>
          <p:nvPr/>
        </p:nvSpPr>
        <p:spPr>
          <a:xfrm>
            <a:off x="2652429" y="211908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描述孩子的行为</a:t>
            </a:r>
            <a:endParaRPr lang="zh-CN" altLang="en-US" sz="20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8" name="TextBox 2"/>
          <p:cNvSpPr txBox="1"/>
          <p:nvPr/>
        </p:nvSpPr>
        <p:spPr>
          <a:xfrm>
            <a:off x="2008709" y="1925411"/>
            <a:ext cx="37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1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1634" y="3143248"/>
            <a:ext cx="37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2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3065" y="4485669"/>
            <a:ext cx="37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3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1" name="文本框 215"/>
          <p:cNvSpPr txBox="1"/>
          <p:nvPr/>
        </p:nvSpPr>
        <p:spPr>
          <a:xfrm>
            <a:off x="2765066" y="335795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说出行为的结果</a:t>
            </a:r>
            <a:endParaRPr lang="zh-CN" altLang="en-US" sz="2000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2" name="文本框 215"/>
          <p:cNvSpPr txBox="1"/>
          <p:nvPr/>
        </p:nvSpPr>
        <p:spPr>
          <a:xfrm>
            <a:off x="2621050" y="454934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真诚的表达自己的感受</a:t>
            </a:r>
            <a:endParaRPr lang="en-US" altLang="zh-CN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或感谢</a:t>
            </a:r>
            <a:endParaRPr lang="zh-CN" altLang="en-US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/>
          <a:stretch>
            <a:fillRect/>
          </a:stretch>
        </p:blipFill>
        <p:spPr>
          <a:xfrm>
            <a:off x="6456040" y="2073175"/>
            <a:ext cx="4520089" cy="313521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矩形 53"/>
          <p:cNvSpPr/>
          <p:nvPr/>
        </p:nvSpPr>
        <p:spPr>
          <a:xfrm>
            <a:off x="6453190" y="1285860"/>
            <a:ext cx="4390207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正确表扬的方法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    正确的表扬与批评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1524712" y="1850433"/>
            <a:ext cx="37071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1523968" y="1285860"/>
            <a:ext cx="4390207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批评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的能与不能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1625464" y="2678830"/>
            <a:ext cx="4600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批评孩子的行为而不是这个人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“你随便拿别人的东西，这是不好的行为，妈妈不喜欢你这样的行为。” 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“你随便拿别人的东西，我不喜欢你了。”</a:t>
            </a:r>
            <a:b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习惯性的行为，越批评越强化</a:t>
            </a:r>
            <a:b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dirty="0" smtClean="0">
                <a:solidFill>
                  <a:srgbClr val="F796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语言不能对抗自动化系统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“和你说了一百次了，不要啃手指甲了，听见了没有！”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超出孩子能力范围的事情，不能批评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“你这么小就学会撒谎了，真是道德品质有问题。”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95096" y="2643182"/>
            <a:ext cx="4816928" cy="3204000"/>
          </a:xfrm>
          <a:prstGeom prst="rect">
            <a:avLst/>
          </a:prstGeom>
          <a:noFill/>
          <a:ln w="12700">
            <a:solidFill>
              <a:srgbClr val="009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74" b="79038"/>
          <a:stretch>
            <a:fillRect/>
          </a:stretch>
        </p:blipFill>
        <p:spPr>
          <a:xfrm>
            <a:off x="3947039" y="3254894"/>
            <a:ext cx="574829" cy="42028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15612" r="49229" b="64004"/>
          <a:stretch>
            <a:fillRect/>
          </a:stretch>
        </p:blipFill>
        <p:spPr>
          <a:xfrm>
            <a:off x="5653604" y="3675181"/>
            <a:ext cx="511826" cy="47590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EF5"/>
              </a:clrFrom>
              <a:clrTo>
                <a:srgbClr val="FBF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15612" r="49229" b="64004"/>
          <a:stretch>
            <a:fillRect/>
          </a:stretch>
        </p:blipFill>
        <p:spPr>
          <a:xfrm>
            <a:off x="2684368" y="4509516"/>
            <a:ext cx="511826" cy="47590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EF5"/>
              </a:clrFrom>
              <a:clrTo>
                <a:srgbClr val="FBF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15612" r="49229" b="64004"/>
          <a:stretch>
            <a:fillRect/>
          </a:stretch>
        </p:blipFill>
        <p:spPr>
          <a:xfrm>
            <a:off x="2428455" y="5496131"/>
            <a:ext cx="511826" cy="475908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6428744" y="2650113"/>
            <a:ext cx="5382296" cy="3204000"/>
          </a:xfrm>
          <a:prstGeom prst="rect">
            <a:avLst/>
          </a:prstGeom>
          <a:noFill/>
          <a:ln w="12700">
            <a:solidFill>
              <a:srgbClr val="009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7053"/>
          <a:stretch>
            <a:fillRect/>
          </a:stretch>
        </p:blipFill>
        <p:spPr>
          <a:xfrm>
            <a:off x="6738942" y="2786058"/>
            <a:ext cx="4768646" cy="29699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    正确的表扬与批评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4611201" y="1926521"/>
            <a:ext cx="3187728" cy="3189388"/>
          </a:xfrm>
          <a:prstGeom prst="ellipse">
            <a:avLst/>
          </a:prstGeom>
          <a:noFill/>
          <a:ln w="57150">
            <a:solidFill>
              <a:srgbClr val="009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9" name="椭圆 38"/>
          <p:cNvSpPr/>
          <p:nvPr/>
        </p:nvSpPr>
        <p:spPr>
          <a:xfrm>
            <a:off x="5593316" y="2909147"/>
            <a:ext cx="1223499" cy="122413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E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756449" y="1723286"/>
            <a:ext cx="1079438" cy="10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756449" y="4239144"/>
            <a:ext cx="1079438" cy="10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562540" y="4239144"/>
            <a:ext cx="1079438" cy="10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04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562540" y="1723286"/>
            <a:ext cx="1079438" cy="10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7967234" y="2060848"/>
            <a:ext cx="3385350" cy="0"/>
          </a:xfrm>
          <a:prstGeom prst="line">
            <a:avLst/>
          </a:prstGeom>
          <a:ln w="28575">
            <a:solidFill>
              <a:srgbClr val="00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"/>
          <p:cNvSpPr txBox="1"/>
          <p:nvPr/>
        </p:nvSpPr>
        <p:spPr>
          <a:xfrm>
            <a:off x="1202005" y="1722294"/>
            <a:ext cx="32386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第一章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anose="020B0503020204020204" pitchFamily="34" charset="-122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1202005" y="4005064"/>
            <a:ext cx="32386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第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四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章 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成就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anose="020B0503020204020204" pitchFamily="34" charset="-122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185919" y="4005064"/>
            <a:ext cx="32386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第三章 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会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爱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anose="020B0503020204020204" pitchFamily="34" charset="-122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7823217" y="2247255"/>
            <a:ext cx="36733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改变心智，重塑人生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anose="020B0503020204020204" pitchFamily="34" charset="-122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7967233" y="1484784"/>
            <a:ext cx="32386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第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二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章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真懂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8039242" y="4509120"/>
            <a:ext cx="3385350" cy="0"/>
          </a:xfrm>
          <a:prstGeom prst="line">
            <a:avLst/>
          </a:prstGeom>
          <a:ln w="28575">
            <a:solidFill>
              <a:srgbClr val="00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1055440" y="4509120"/>
            <a:ext cx="3385350" cy="0"/>
          </a:xfrm>
          <a:prstGeom prst="line">
            <a:avLst/>
          </a:prstGeom>
          <a:ln w="28575">
            <a:solidFill>
              <a:srgbClr val="00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1055328" y="2060848"/>
            <a:ext cx="3385350" cy="0"/>
          </a:xfrm>
          <a:prstGeom prst="line">
            <a:avLst/>
          </a:prstGeom>
          <a:ln w="28575">
            <a:solidFill>
              <a:srgbClr val="00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8"/>
          <p:cNvSpPr txBox="1"/>
          <p:nvPr/>
        </p:nvSpPr>
        <p:spPr>
          <a:xfrm>
            <a:off x="7895225" y="4654244"/>
            <a:ext cx="36733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破译亲子间的关系密码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anose="020B0503020204020204" pitchFamily="34" charset="-122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1126473" y="4672702"/>
            <a:ext cx="36733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掌握教育的工具密码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anose="020B0503020204020204" pitchFamily="34" charset="-122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984167" y="2247255"/>
            <a:ext cx="38876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anose="020B0503020204020204" pitchFamily="34" charset="-122"/>
              </a:rPr>
              <a:t>家庭教育有风险</a:t>
            </a:r>
            <a:r>
              <a:rPr lang="en-US" altLang="zh-CN" sz="2400" b="1" dirty="0" smtClean="0">
                <a:solidFill>
                  <a:srgbClr val="FF8500"/>
                </a:solidFill>
                <a:latin typeface="专业字体设计服务/WWW.ZTSGC.COM/"/>
                <a:ea typeface="微软雅黑" panose="020B0503020204020204" pitchFamily="34" charset="-122"/>
              </a:rPr>
              <a:t>  </a:t>
            </a:r>
            <a:endParaRPr lang="zh-CN" altLang="en-US" sz="2400" b="1" dirty="0">
              <a:solidFill>
                <a:srgbClr val="FF8500"/>
              </a:solidFill>
              <a:latin typeface="专业字体设计服务/WWW.ZTSGC.COM/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4" grpId="0"/>
      <p:bldP spid="55" grpId="0"/>
      <p:bldP spid="59" grpId="0"/>
      <p:bldP spid="60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1343025" y="273050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  积极的亲子沟通  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59" name="Freeform 10"/>
          <p:cNvSpPr/>
          <p:nvPr/>
        </p:nvSpPr>
        <p:spPr bwMode="auto">
          <a:xfrm>
            <a:off x="4595813" y="4941888"/>
            <a:ext cx="1081087" cy="955675"/>
          </a:xfrm>
          <a:custGeom>
            <a:avLst/>
            <a:gdLst>
              <a:gd name="T0" fmla="*/ 0 w 681"/>
              <a:gd name="T1" fmla="*/ 0 h 602"/>
              <a:gd name="T2" fmla="*/ 2147483647 w 681"/>
              <a:gd name="T3" fmla="*/ 0 h 602"/>
              <a:gd name="T4" fmla="*/ 2147483647 w 681"/>
              <a:gd name="T5" fmla="*/ 2147483647 h 602"/>
              <a:gd name="T6" fmla="*/ 0 w 681"/>
              <a:gd name="T7" fmla="*/ 2147483647 h 602"/>
              <a:gd name="T8" fmla="*/ 2147483647 w 681"/>
              <a:gd name="T9" fmla="*/ 2147483647 h 602"/>
              <a:gd name="T10" fmla="*/ 0 w 681"/>
              <a:gd name="T11" fmla="*/ 0 h 602"/>
              <a:gd name="T12" fmla="*/ 0 w 681"/>
              <a:gd name="T13" fmla="*/ 0 h 6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02"/>
              <a:gd name="T23" fmla="*/ 681 w 681"/>
              <a:gd name="T24" fmla="*/ 602 h 6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02">
                <a:moveTo>
                  <a:pt x="0" y="0"/>
                </a:moveTo>
                <a:lnTo>
                  <a:pt x="681" y="0"/>
                </a:lnTo>
                <a:lnTo>
                  <a:pt x="681" y="602"/>
                </a:lnTo>
                <a:lnTo>
                  <a:pt x="0" y="602"/>
                </a:lnTo>
                <a:lnTo>
                  <a:pt x="183" y="304"/>
                </a:lnTo>
                <a:lnTo>
                  <a:pt x="0" y="0"/>
                </a:lnTo>
                <a:close/>
              </a:path>
            </a:pathLst>
          </a:custGeom>
          <a:solidFill>
            <a:srgbClr val="FDD8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0" name="Freeform 11"/>
          <p:cNvSpPr>
            <a:spLocks noEditPoints="1"/>
          </p:cNvSpPr>
          <p:nvPr/>
        </p:nvSpPr>
        <p:spPr bwMode="auto">
          <a:xfrm>
            <a:off x="4711700" y="5000625"/>
            <a:ext cx="998538" cy="33338"/>
          </a:xfrm>
          <a:custGeom>
            <a:avLst/>
            <a:gdLst>
              <a:gd name="T0" fmla="*/ 2147483647 w 120"/>
              <a:gd name="T1" fmla="*/ 0 h 4"/>
              <a:gd name="T2" fmla="*/ 2147483647 w 120"/>
              <a:gd name="T3" fmla="*/ 0 h 4"/>
              <a:gd name="T4" fmla="*/ 2147483647 w 120"/>
              <a:gd name="T5" fmla="*/ 2147483647 h 4"/>
              <a:gd name="T6" fmla="*/ 2147483647 w 120"/>
              <a:gd name="T7" fmla="*/ 2147483647 h 4"/>
              <a:gd name="T8" fmla="*/ 2147483647 w 120"/>
              <a:gd name="T9" fmla="*/ 2147483647 h 4"/>
              <a:gd name="T10" fmla="*/ 2147483647 w 120"/>
              <a:gd name="T11" fmla="*/ 2147483647 h 4"/>
              <a:gd name="T12" fmla="*/ 0 w 120"/>
              <a:gd name="T13" fmla="*/ 2147483647 h 4"/>
              <a:gd name="T14" fmla="*/ 0 w 120"/>
              <a:gd name="T15" fmla="*/ 2147483647 h 4"/>
              <a:gd name="T16" fmla="*/ 2147483647 w 120"/>
              <a:gd name="T17" fmla="*/ 0 h 4"/>
              <a:gd name="T18" fmla="*/ 2147483647 w 120"/>
              <a:gd name="T19" fmla="*/ 0 h 4"/>
              <a:gd name="T20" fmla="*/ 2147483647 w 120"/>
              <a:gd name="T21" fmla="*/ 0 h 4"/>
              <a:gd name="T22" fmla="*/ 2147483647 w 120"/>
              <a:gd name="T23" fmla="*/ 2147483647 h 4"/>
              <a:gd name="T24" fmla="*/ 2147483647 w 120"/>
              <a:gd name="T25" fmla="*/ 2147483647 h 4"/>
              <a:gd name="T26" fmla="*/ 2147483647 w 120"/>
              <a:gd name="T27" fmla="*/ 2147483647 h 4"/>
              <a:gd name="T28" fmla="*/ 2147483647 w 120"/>
              <a:gd name="T29" fmla="*/ 2147483647 h 4"/>
              <a:gd name="T30" fmla="*/ 2147483647 w 120"/>
              <a:gd name="T31" fmla="*/ 2147483647 h 4"/>
              <a:gd name="T32" fmla="*/ 2147483647 w 120"/>
              <a:gd name="T33" fmla="*/ 2147483647 h 4"/>
              <a:gd name="T34" fmla="*/ 2147483647 w 120"/>
              <a:gd name="T35" fmla="*/ 0 h 4"/>
              <a:gd name="T36" fmla="*/ 2147483647 w 120"/>
              <a:gd name="T37" fmla="*/ 0 h 4"/>
              <a:gd name="T38" fmla="*/ 2147483647 w 120"/>
              <a:gd name="T39" fmla="*/ 0 h 4"/>
              <a:gd name="T40" fmla="*/ 2147483647 w 120"/>
              <a:gd name="T41" fmla="*/ 2147483647 h 4"/>
              <a:gd name="T42" fmla="*/ 2147483647 w 120"/>
              <a:gd name="T43" fmla="*/ 2147483647 h 4"/>
              <a:gd name="T44" fmla="*/ 2147483647 w 120"/>
              <a:gd name="T45" fmla="*/ 2147483647 h 4"/>
              <a:gd name="T46" fmla="*/ 2147483647 w 120"/>
              <a:gd name="T47" fmla="*/ 2147483647 h 4"/>
              <a:gd name="T48" fmla="*/ 2147483647 w 120"/>
              <a:gd name="T49" fmla="*/ 2147483647 h 4"/>
              <a:gd name="T50" fmla="*/ 2147483647 w 120"/>
              <a:gd name="T51" fmla="*/ 2147483647 h 4"/>
              <a:gd name="T52" fmla="*/ 2147483647 w 120"/>
              <a:gd name="T53" fmla="*/ 0 h 4"/>
              <a:gd name="T54" fmla="*/ 2147483647 w 120"/>
              <a:gd name="T55" fmla="*/ 0 h 4"/>
              <a:gd name="T56" fmla="*/ 2147483647 w 120"/>
              <a:gd name="T57" fmla="*/ 0 h 4"/>
              <a:gd name="T58" fmla="*/ 2147483647 w 120"/>
              <a:gd name="T59" fmla="*/ 2147483647 h 4"/>
              <a:gd name="T60" fmla="*/ 2147483647 w 120"/>
              <a:gd name="T61" fmla="*/ 2147483647 h 4"/>
              <a:gd name="T62" fmla="*/ 2147483647 w 120"/>
              <a:gd name="T63" fmla="*/ 2147483647 h 4"/>
              <a:gd name="T64" fmla="*/ 2147483647 w 120"/>
              <a:gd name="T65" fmla="*/ 2147483647 h 4"/>
              <a:gd name="T66" fmla="*/ 2147483647 w 120"/>
              <a:gd name="T67" fmla="*/ 2147483647 h 4"/>
              <a:gd name="T68" fmla="*/ 2147483647 w 120"/>
              <a:gd name="T69" fmla="*/ 2147483647 h 4"/>
              <a:gd name="T70" fmla="*/ 2147483647 w 120"/>
              <a:gd name="T71" fmla="*/ 0 h 4"/>
              <a:gd name="T72" fmla="*/ 2147483647 w 120"/>
              <a:gd name="T73" fmla="*/ 0 h 4"/>
              <a:gd name="T74" fmla="*/ 2147483647 w 120"/>
              <a:gd name="T75" fmla="*/ 0 h 4"/>
              <a:gd name="T76" fmla="*/ 2147483647 w 120"/>
              <a:gd name="T77" fmla="*/ 2147483647 h 4"/>
              <a:gd name="T78" fmla="*/ 2147483647 w 120"/>
              <a:gd name="T79" fmla="*/ 2147483647 h 4"/>
              <a:gd name="T80" fmla="*/ 2147483647 w 120"/>
              <a:gd name="T81" fmla="*/ 2147483647 h 4"/>
              <a:gd name="T82" fmla="*/ 2147483647 w 120"/>
              <a:gd name="T83" fmla="*/ 2147483647 h 4"/>
              <a:gd name="T84" fmla="*/ 2147483647 w 120"/>
              <a:gd name="T85" fmla="*/ 2147483647 h 4"/>
              <a:gd name="T86" fmla="*/ 2147483647 w 120"/>
              <a:gd name="T87" fmla="*/ 2147483647 h 4"/>
              <a:gd name="T88" fmla="*/ 2147483647 w 120"/>
              <a:gd name="T89" fmla="*/ 0 h 4"/>
              <a:gd name="T90" fmla="*/ 2147483647 w 120"/>
              <a:gd name="T91" fmla="*/ 0 h 4"/>
              <a:gd name="T92" fmla="*/ 2147483647 w 120"/>
              <a:gd name="T93" fmla="*/ 0 h 4"/>
              <a:gd name="T94" fmla="*/ 2147483647 w 120"/>
              <a:gd name="T95" fmla="*/ 2147483647 h 4"/>
              <a:gd name="T96" fmla="*/ 2147483647 w 120"/>
              <a:gd name="T97" fmla="*/ 2147483647 h 4"/>
              <a:gd name="T98" fmla="*/ 2147483647 w 120"/>
              <a:gd name="T99" fmla="*/ 2147483647 h 4"/>
              <a:gd name="T100" fmla="*/ 2147483647 w 120"/>
              <a:gd name="T101" fmla="*/ 2147483647 h 4"/>
              <a:gd name="T102" fmla="*/ 2147483647 w 120"/>
              <a:gd name="T103" fmla="*/ 2147483647 h 4"/>
              <a:gd name="T104" fmla="*/ 2147483647 w 120"/>
              <a:gd name="T105" fmla="*/ 2147483647 h 4"/>
              <a:gd name="T106" fmla="*/ 2147483647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0"/>
              <a:gd name="T163" fmla="*/ 0 h 4"/>
              <a:gd name="T164" fmla="*/ 120 w 120"/>
              <a:gd name="T165" fmla="*/ 4 h 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FEE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1" name="Freeform 12"/>
          <p:cNvSpPr>
            <a:spLocks noEditPoints="1"/>
          </p:cNvSpPr>
          <p:nvPr/>
        </p:nvSpPr>
        <p:spPr bwMode="auto">
          <a:xfrm>
            <a:off x="4711700" y="5807075"/>
            <a:ext cx="998538" cy="33338"/>
          </a:xfrm>
          <a:custGeom>
            <a:avLst/>
            <a:gdLst>
              <a:gd name="T0" fmla="*/ 2147483647 w 120"/>
              <a:gd name="T1" fmla="*/ 0 h 4"/>
              <a:gd name="T2" fmla="*/ 2147483647 w 120"/>
              <a:gd name="T3" fmla="*/ 0 h 4"/>
              <a:gd name="T4" fmla="*/ 2147483647 w 120"/>
              <a:gd name="T5" fmla="*/ 2147483647 h 4"/>
              <a:gd name="T6" fmla="*/ 2147483647 w 120"/>
              <a:gd name="T7" fmla="*/ 2147483647 h 4"/>
              <a:gd name="T8" fmla="*/ 2147483647 w 120"/>
              <a:gd name="T9" fmla="*/ 2147483647 h 4"/>
              <a:gd name="T10" fmla="*/ 2147483647 w 120"/>
              <a:gd name="T11" fmla="*/ 2147483647 h 4"/>
              <a:gd name="T12" fmla="*/ 0 w 120"/>
              <a:gd name="T13" fmla="*/ 2147483647 h 4"/>
              <a:gd name="T14" fmla="*/ 0 w 120"/>
              <a:gd name="T15" fmla="*/ 2147483647 h 4"/>
              <a:gd name="T16" fmla="*/ 2147483647 w 120"/>
              <a:gd name="T17" fmla="*/ 0 h 4"/>
              <a:gd name="T18" fmla="*/ 2147483647 w 120"/>
              <a:gd name="T19" fmla="*/ 0 h 4"/>
              <a:gd name="T20" fmla="*/ 2147483647 w 120"/>
              <a:gd name="T21" fmla="*/ 0 h 4"/>
              <a:gd name="T22" fmla="*/ 2147483647 w 120"/>
              <a:gd name="T23" fmla="*/ 2147483647 h 4"/>
              <a:gd name="T24" fmla="*/ 2147483647 w 120"/>
              <a:gd name="T25" fmla="*/ 2147483647 h 4"/>
              <a:gd name="T26" fmla="*/ 2147483647 w 120"/>
              <a:gd name="T27" fmla="*/ 2147483647 h 4"/>
              <a:gd name="T28" fmla="*/ 2147483647 w 120"/>
              <a:gd name="T29" fmla="*/ 2147483647 h 4"/>
              <a:gd name="T30" fmla="*/ 2147483647 w 120"/>
              <a:gd name="T31" fmla="*/ 2147483647 h 4"/>
              <a:gd name="T32" fmla="*/ 2147483647 w 120"/>
              <a:gd name="T33" fmla="*/ 2147483647 h 4"/>
              <a:gd name="T34" fmla="*/ 2147483647 w 120"/>
              <a:gd name="T35" fmla="*/ 0 h 4"/>
              <a:gd name="T36" fmla="*/ 2147483647 w 120"/>
              <a:gd name="T37" fmla="*/ 0 h 4"/>
              <a:gd name="T38" fmla="*/ 2147483647 w 120"/>
              <a:gd name="T39" fmla="*/ 0 h 4"/>
              <a:gd name="T40" fmla="*/ 2147483647 w 120"/>
              <a:gd name="T41" fmla="*/ 2147483647 h 4"/>
              <a:gd name="T42" fmla="*/ 2147483647 w 120"/>
              <a:gd name="T43" fmla="*/ 2147483647 h 4"/>
              <a:gd name="T44" fmla="*/ 2147483647 w 120"/>
              <a:gd name="T45" fmla="*/ 2147483647 h 4"/>
              <a:gd name="T46" fmla="*/ 2147483647 w 120"/>
              <a:gd name="T47" fmla="*/ 2147483647 h 4"/>
              <a:gd name="T48" fmla="*/ 2147483647 w 120"/>
              <a:gd name="T49" fmla="*/ 2147483647 h 4"/>
              <a:gd name="T50" fmla="*/ 2147483647 w 120"/>
              <a:gd name="T51" fmla="*/ 2147483647 h 4"/>
              <a:gd name="T52" fmla="*/ 2147483647 w 120"/>
              <a:gd name="T53" fmla="*/ 0 h 4"/>
              <a:gd name="T54" fmla="*/ 2147483647 w 120"/>
              <a:gd name="T55" fmla="*/ 0 h 4"/>
              <a:gd name="T56" fmla="*/ 2147483647 w 120"/>
              <a:gd name="T57" fmla="*/ 0 h 4"/>
              <a:gd name="T58" fmla="*/ 2147483647 w 120"/>
              <a:gd name="T59" fmla="*/ 2147483647 h 4"/>
              <a:gd name="T60" fmla="*/ 2147483647 w 120"/>
              <a:gd name="T61" fmla="*/ 2147483647 h 4"/>
              <a:gd name="T62" fmla="*/ 2147483647 w 120"/>
              <a:gd name="T63" fmla="*/ 2147483647 h 4"/>
              <a:gd name="T64" fmla="*/ 2147483647 w 120"/>
              <a:gd name="T65" fmla="*/ 2147483647 h 4"/>
              <a:gd name="T66" fmla="*/ 2147483647 w 120"/>
              <a:gd name="T67" fmla="*/ 2147483647 h 4"/>
              <a:gd name="T68" fmla="*/ 2147483647 w 120"/>
              <a:gd name="T69" fmla="*/ 2147483647 h 4"/>
              <a:gd name="T70" fmla="*/ 2147483647 w 120"/>
              <a:gd name="T71" fmla="*/ 0 h 4"/>
              <a:gd name="T72" fmla="*/ 2147483647 w 120"/>
              <a:gd name="T73" fmla="*/ 0 h 4"/>
              <a:gd name="T74" fmla="*/ 2147483647 w 120"/>
              <a:gd name="T75" fmla="*/ 0 h 4"/>
              <a:gd name="T76" fmla="*/ 2147483647 w 120"/>
              <a:gd name="T77" fmla="*/ 2147483647 h 4"/>
              <a:gd name="T78" fmla="*/ 2147483647 w 120"/>
              <a:gd name="T79" fmla="*/ 2147483647 h 4"/>
              <a:gd name="T80" fmla="*/ 2147483647 w 120"/>
              <a:gd name="T81" fmla="*/ 2147483647 h 4"/>
              <a:gd name="T82" fmla="*/ 2147483647 w 120"/>
              <a:gd name="T83" fmla="*/ 2147483647 h 4"/>
              <a:gd name="T84" fmla="*/ 2147483647 w 120"/>
              <a:gd name="T85" fmla="*/ 2147483647 h 4"/>
              <a:gd name="T86" fmla="*/ 2147483647 w 120"/>
              <a:gd name="T87" fmla="*/ 2147483647 h 4"/>
              <a:gd name="T88" fmla="*/ 2147483647 w 120"/>
              <a:gd name="T89" fmla="*/ 0 h 4"/>
              <a:gd name="T90" fmla="*/ 2147483647 w 120"/>
              <a:gd name="T91" fmla="*/ 0 h 4"/>
              <a:gd name="T92" fmla="*/ 2147483647 w 120"/>
              <a:gd name="T93" fmla="*/ 0 h 4"/>
              <a:gd name="T94" fmla="*/ 2147483647 w 120"/>
              <a:gd name="T95" fmla="*/ 2147483647 h 4"/>
              <a:gd name="T96" fmla="*/ 2147483647 w 120"/>
              <a:gd name="T97" fmla="*/ 2147483647 h 4"/>
              <a:gd name="T98" fmla="*/ 2147483647 w 120"/>
              <a:gd name="T99" fmla="*/ 2147483647 h 4"/>
              <a:gd name="T100" fmla="*/ 2147483647 w 120"/>
              <a:gd name="T101" fmla="*/ 2147483647 h 4"/>
              <a:gd name="T102" fmla="*/ 2147483647 w 120"/>
              <a:gd name="T103" fmla="*/ 2147483647 h 4"/>
              <a:gd name="T104" fmla="*/ 2147483647 w 120"/>
              <a:gd name="T105" fmla="*/ 2147483647 h 4"/>
              <a:gd name="T106" fmla="*/ 2147483647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0"/>
              <a:gd name="T163" fmla="*/ 0 h 4"/>
              <a:gd name="T164" fmla="*/ 120 w 120"/>
              <a:gd name="T165" fmla="*/ 4 h 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FEE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2" name="Freeform 13"/>
          <p:cNvSpPr/>
          <p:nvPr/>
        </p:nvSpPr>
        <p:spPr bwMode="auto">
          <a:xfrm>
            <a:off x="5027613" y="4567238"/>
            <a:ext cx="498475" cy="1430337"/>
          </a:xfrm>
          <a:custGeom>
            <a:avLst/>
            <a:gdLst>
              <a:gd name="T0" fmla="*/ 0 w 314"/>
              <a:gd name="T1" fmla="*/ 0 h 901"/>
              <a:gd name="T2" fmla="*/ 2147483647 w 314"/>
              <a:gd name="T3" fmla="*/ 2147483647 h 901"/>
              <a:gd name="T4" fmla="*/ 2147483647 w 314"/>
              <a:gd name="T5" fmla="*/ 2147483647 h 901"/>
              <a:gd name="T6" fmla="*/ 0 w 314"/>
              <a:gd name="T7" fmla="*/ 2147483647 h 901"/>
              <a:gd name="T8" fmla="*/ 0 w 314"/>
              <a:gd name="T9" fmla="*/ 0 h 901"/>
              <a:gd name="T10" fmla="*/ 0 w 314"/>
              <a:gd name="T11" fmla="*/ 0 h 9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4"/>
              <a:gd name="T19" fmla="*/ 0 h 901"/>
              <a:gd name="T20" fmla="*/ 314 w 314"/>
              <a:gd name="T21" fmla="*/ 901 h 9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4" h="901">
                <a:moveTo>
                  <a:pt x="0" y="0"/>
                </a:moveTo>
                <a:lnTo>
                  <a:pt x="314" y="299"/>
                </a:lnTo>
                <a:lnTo>
                  <a:pt x="314" y="901"/>
                </a:lnTo>
                <a:lnTo>
                  <a:pt x="0" y="603"/>
                </a:lnTo>
                <a:lnTo>
                  <a:pt x="0" y="0"/>
                </a:lnTo>
                <a:close/>
              </a:path>
            </a:pathLst>
          </a:custGeom>
          <a:solidFill>
            <a:srgbClr val="D46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3" name="Freeform 14"/>
          <p:cNvSpPr>
            <a:spLocks noEditPoints="1"/>
          </p:cNvSpPr>
          <p:nvPr/>
        </p:nvSpPr>
        <p:spPr bwMode="auto">
          <a:xfrm>
            <a:off x="5027613" y="5399088"/>
            <a:ext cx="498475" cy="506412"/>
          </a:xfrm>
          <a:custGeom>
            <a:avLst/>
            <a:gdLst>
              <a:gd name="T0" fmla="*/ 2147483647 w 60"/>
              <a:gd name="T1" fmla="*/ 2147483647 h 61"/>
              <a:gd name="T2" fmla="*/ 2147483647 w 60"/>
              <a:gd name="T3" fmla="*/ 2147483647 h 61"/>
              <a:gd name="T4" fmla="*/ 2147483647 w 60"/>
              <a:gd name="T5" fmla="*/ 2147483647 h 61"/>
              <a:gd name="T6" fmla="*/ 2147483647 w 60"/>
              <a:gd name="T7" fmla="*/ 2147483647 h 61"/>
              <a:gd name="T8" fmla="*/ 2147483647 w 60"/>
              <a:gd name="T9" fmla="*/ 2147483647 h 61"/>
              <a:gd name="T10" fmla="*/ 2147483647 w 60"/>
              <a:gd name="T11" fmla="*/ 2147483647 h 61"/>
              <a:gd name="T12" fmla="*/ 2147483647 w 60"/>
              <a:gd name="T13" fmla="*/ 2147483647 h 61"/>
              <a:gd name="T14" fmla="*/ 0 w 60"/>
              <a:gd name="T15" fmla="*/ 2147483647 h 61"/>
              <a:gd name="T16" fmla="*/ 0 w 60"/>
              <a:gd name="T17" fmla="*/ 0 h 61"/>
              <a:gd name="T18" fmla="*/ 2147483647 w 60"/>
              <a:gd name="T19" fmla="*/ 2147483647 h 61"/>
              <a:gd name="T20" fmla="*/ 2147483647 w 60"/>
              <a:gd name="T21" fmla="*/ 2147483647 h 61"/>
              <a:gd name="T22" fmla="*/ 2147483647 w 60"/>
              <a:gd name="T23" fmla="*/ 2147483647 h 61"/>
              <a:gd name="T24" fmla="*/ 2147483647 w 60"/>
              <a:gd name="T25" fmla="*/ 2147483647 h 61"/>
              <a:gd name="T26" fmla="*/ 0 w 60"/>
              <a:gd name="T27" fmla="*/ 2147483647 h 61"/>
              <a:gd name="T28" fmla="*/ 2147483647 w 60"/>
              <a:gd name="T29" fmla="*/ 2147483647 h 61"/>
              <a:gd name="T30" fmla="*/ 2147483647 w 60"/>
              <a:gd name="T31" fmla="*/ 2147483647 h 61"/>
              <a:gd name="T32" fmla="*/ 2147483647 w 60"/>
              <a:gd name="T33" fmla="*/ 2147483647 h 61"/>
              <a:gd name="T34" fmla="*/ 2147483647 w 60"/>
              <a:gd name="T35" fmla="*/ 2147483647 h 61"/>
              <a:gd name="T36" fmla="*/ 2147483647 w 60"/>
              <a:gd name="T37" fmla="*/ 2147483647 h 61"/>
              <a:gd name="T38" fmla="*/ 2147483647 w 60"/>
              <a:gd name="T39" fmla="*/ 2147483647 h 61"/>
              <a:gd name="T40" fmla="*/ 2147483647 w 60"/>
              <a:gd name="T41" fmla="*/ 2147483647 h 61"/>
              <a:gd name="T42" fmla="*/ 2147483647 w 60"/>
              <a:gd name="T43" fmla="*/ 2147483647 h 61"/>
              <a:gd name="T44" fmla="*/ 2147483647 w 60"/>
              <a:gd name="T45" fmla="*/ 2147483647 h 61"/>
              <a:gd name="T46" fmla="*/ 2147483647 w 60"/>
              <a:gd name="T47" fmla="*/ 2147483647 h 61"/>
              <a:gd name="T48" fmla="*/ 2147483647 w 60"/>
              <a:gd name="T49" fmla="*/ 2147483647 h 61"/>
              <a:gd name="T50" fmla="*/ 2147483647 w 60"/>
              <a:gd name="T51" fmla="*/ 2147483647 h 61"/>
              <a:gd name="T52" fmla="*/ 2147483647 w 60"/>
              <a:gd name="T53" fmla="*/ 2147483647 h 61"/>
              <a:gd name="T54" fmla="*/ 2147483647 w 60"/>
              <a:gd name="T55" fmla="*/ 2147483647 h 61"/>
              <a:gd name="T56" fmla="*/ 2147483647 w 60"/>
              <a:gd name="T57" fmla="*/ 2147483647 h 61"/>
              <a:gd name="T58" fmla="*/ 2147483647 w 60"/>
              <a:gd name="T59" fmla="*/ 2147483647 h 61"/>
              <a:gd name="T60" fmla="*/ 2147483647 w 60"/>
              <a:gd name="T61" fmla="*/ 2147483647 h 61"/>
              <a:gd name="T62" fmla="*/ 2147483647 w 60"/>
              <a:gd name="T63" fmla="*/ 2147483647 h 61"/>
              <a:gd name="T64" fmla="*/ 2147483647 w 60"/>
              <a:gd name="T65" fmla="*/ 2147483647 h 61"/>
              <a:gd name="T66" fmla="*/ 2147483647 w 60"/>
              <a:gd name="T67" fmla="*/ 2147483647 h 61"/>
              <a:gd name="T68" fmla="*/ 2147483647 w 60"/>
              <a:gd name="T69" fmla="*/ 2147483647 h 61"/>
              <a:gd name="T70" fmla="*/ 2147483647 w 60"/>
              <a:gd name="T71" fmla="*/ 2147483647 h 61"/>
              <a:gd name="T72" fmla="*/ 2147483647 w 60"/>
              <a:gd name="T73" fmla="*/ 2147483647 h 61"/>
              <a:gd name="T74" fmla="*/ 2147483647 w 60"/>
              <a:gd name="T75" fmla="*/ 2147483647 h 61"/>
              <a:gd name="T76" fmla="*/ 2147483647 w 60"/>
              <a:gd name="T77" fmla="*/ 2147483647 h 61"/>
              <a:gd name="T78" fmla="*/ 2147483647 w 60"/>
              <a:gd name="T79" fmla="*/ 2147483647 h 61"/>
              <a:gd name="T80" fmla="*/ 2147483647 w 60"/>
              <a:gd name="T81" fmla="*/ 2147483647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0"/>
              <a:gd name="T124" fmla="*/ 0 h 61"/>
              <a:gd name="T125" fmla="*/ 60 w 60"/>
              <a:gd name="T126" fmla="*/ 61 h 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0" h="61">
                <a:moveTo>
                  <a:pt x="60" y="57"/>
                </a:moveTo>
                <a:cubicBezTo>
                  <a:pt x="60" y="61"/>
                  <a:pt x="60" y="61"/>
                  <a:pt x="60" y="61"/>
                </a:cubicBezTo>
                <a:cubicBezTo>
                  <a:pt x="58" y="59"/>
                  <a:pt x="56" y="57"/>
                  <a:pt x="53" y="55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2"/>
                  <a:pt x="55" y="52"/>
                  <a:pt x="56" y="53"/>
                </a:cubicBezTo>
                <a:cubicBezTo>
                  <a:pt x="57" y="54"/>
                  <a:pt x="58" y="56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2"/>
                  <a:pt x="16" y="15"/>
                  <a:pt x="19" y="18"/>
                </a:cubicBezTo>
                <a:cubicBezTo>
                  <a:pt x="19" y="18"/>
                  <a:pt x="19" y="19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7"/>
                  <a:pt x="11" y="15"/>
                  <a:pt x="8" y="12"/>
                </a:cubicBezTo>
                <a:cubicBezTo>
                  <a:pt x="7" y="11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30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7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5" y="23"/>
                  <a:pt x="25" y="24"/>
                </a:cubicBezTo>
                <a:close/>
                <a:moveTo>
                  <a:pt x="41" y="39"/>
                </a:moveTo>
                <a:cubicBezTo>
                  <a:pt x="43" y="41"/>
                  <a:pt x="46" y="44"/>
                  <a:pt x="49" y="47"/>
                </a:cubicBezTo>
                <a:cubicBezTo>
                  <a:pt x="50" y="47"/>
                  <a:pt x="50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6"/>
                  <a:pt x="41" y="44"/>
                  <a:pt x="38" y="41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rgbClr val="F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4" name="Freeform 15"/>
          <p:cNvSpPr/>
          <p:nvPr/>
        </p:nvSpPr>
        <p:spPr bwMode="auto">
          <a:xfrm>
            <a:off x="4595813" y="3313113"/>
            <a:ext cx="1081087" cy="955675"/>
          </a:xfrm>
          <a:custGeom>
            <a:avLst/>
            <a:gdLst>
              <a:gd name="T0" fmla="*/ 0 w 681"/>
              <a:gd name="T1" fmla="*/ 0 h 602"/>
              <a:gd name="T2" fmla="*/ 2147483647 w 681"/>
              <a:gd name="T3" fmla="*/ 0 h 602"/>
              <a:gd name="T4" fmla="*/ 2147483647 w 681"/>
              <a:gd name="T5" fmla="*/ 2147483647 h 602"/>
              <a:gd name="T6" fmla="*/ 0 w 681"/>
              <a:gd name="T7" fmla="*/ 2147483647 h 602"/>
              <a:gd name="T8" fmla="*/ 2147483647 w 681"/>
              <a:gd name="T9" fmla="*/ 2147483647 h 602"/>
              <a:gd name="T10" fmla="*/ 0 w 681"/>
              <a:gd name="T11" fmla="*/ 0 h 602"/>
              <a:gd name="T12" fmla="*/ 0 w 681"/>
              <a:gd name="T13" fmla="*/ 0 h 6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02"/>
              <a:gd name="T23" fmla="*/ 681 w 681"/>
              <a:gd name="T24" fmla="*/ 602 h 6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02">
                <a:moveTo>
                  <a:pt x="0" y="0"/>
                </a:moveTo>
                <a:lnTo>
                  <a:pt x="681" y="0"/>
                </a:lnTo>
                <a:lnTo>
                  <a:pt x="681" y="602"/>
                </a:lnTo>
                <a:lnTo>
                  <a:pt x="0" y="602"/>
                </a:lnTo>
                <a:lnTo>
                  <a:pt x="183" y="303"/>
                </a:lnTo>
                <a:lnTo>
                  <a:pt x="0" y="0"/>
                </a:lnTo>
                <a:close/>
              </a:path>
            </a:pathLst>
          </a:custGeom>
          <a:solidFill>
            <a:srgbClr val="009EA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5" name="Freeform 16"/>
          <p:cNvSpPr>
            <a:spLocks noEditPoints="1"/>
          </p:cNvSpPr>
          <p:nvPr/>
        </p:nvSpPr>
        <p:spPr bwMode="auto">
          <a:xfrm>
            <a:off x="4711700" y="3370263"/>
            <a:ext cx="998538" cy="33337"/>
          </a:xfrm>
          <a:custGeom>
            <a:avLst/>
            <a:gdLst>
              <a:gd name="T0" fmla="*/ 2147483647 w 120"/>
              <a:gd name="T1" fmla="*/ 0 h 4"/>
              <a:gd name="T2" fmla="*/ 2147483647 w 120"/>
              <a:gd name="T3" fmla="*/ 0 h 4"/>
              <a:gd name="T4" fmla="*/ 2147483647 w 120"/>
              <a:gd name="T5" fmla="*/ 2147483647 h 4"/>
              <a:gd name="T6" fmla="*/ 2147483647 w 120"/>
              <a:gd name="T7" fmla="*/ 2147483647 h 4"/>
              <a:gd name="T8" fmla="*/ 2147483647 w 120"/>
              <a:gd name="T9" fmla="*/ 2147483647 h 4"/>
              <a:gd name="T10" fmla="*/ 2147483647 w 120"/>
              <a:gd name="T11" fmla="*/ 2147483647 h 4"/>
              <a:gd name="T12" fmla="*/ 0 w 120"/>
              <a:gd name="T13" fmla="*/ 2147483647 h 4"/>
              <a:gd name="T14" fmla="*/ 0 w 120"/>
              <a:gd name="T15" fmla="*/ 2147483647 h 4"/>
              <a:gd name="T16" fmla="*/ 2147483647 w 120"/>
              <a:gd name="T17" fmla="*/ 0 h 4"/>
              <a:gd name="T18" fmla="*/ 2147483647 w 120"/>
              <a:gd name="T19" fmla="*/ 0 h 4"/>
              <a:gd name="T20" fmla="*/ 2147483647 w 120"/>
              <a:gd name="T21" fmla="*/ 0 h 4"/>
              <a:gd name="T22" fmla="*/ 2147483647 w 120"/>
              <a:gd name="T23" fmla="*/ 2147483647 h 4"/>
              <a:gd name="T24" fmla="*/ 2147483647 w 120"/>
              <a:gd name="T25" fmla="*/ 2147483647 h 4"/>
              <a:gd name="T26" fmla="*/ 2147483647 w 120"/>
              <a:gd name="T27" fmla="*/ 2147483647 h 4"/>
              <a:gd name="T28" fmla="*/ 2147483647 w 120"/>
              <a:gd name="T29" fmla="*/ 2147483647 h 4"/>
              <a:gd name="T30" fmla="*/ 2147483647 w 120"/>
              <a:gd name="T31" fmla="*/ 2147483647 h 4"/>
              <a:gd name="T32" fmla="*/ 2147483647 w 120"/>
              <a:gd name="T33" fmla="*/ 2147483647 h 4"/>
              <a:gd name="T34" fmla="*/ 2147483647 w 120"/>
              <a:gd name="T35" fmla="*/ 0 h 4"/>
              <a:gd name="T36" fmla="*/ 2147483647 w 120"/>
              <a:gd name="T37" fmla="*/ 0 h 4"/>
              <a:gd name="T38" fmla="*/ 2147483647 w 120"/>
              <a:gd name="T39" fmla="*/ 0 h 4"/>
              <a:gd name="T40" fmla="*/ 2147483647 w 120"/>
              <a:gd name="T41" fmla="*/ 2147483647 h 4"/>
              <a:gd name="T42" fmla="*/ 2147483647 w 120"/>
              <a:gd name="T43" fmla="*/ 2147483647 h 4"/>
              <a:gd name="T44" fmla="*/ 2147483647 w 120"/>
              <a:gd name="T45" fmla="*/ 2147483647 h 4"/>
              <a:gd name="T46" fmla="*/ 2147483647 w 120"/>
              <a:gd name="T47" fmla="*/ 2147483647 h 4"/>
              <a:gd name="T48" fmla="*/ 2147483647 w 120"/>
              <a:gd name="T49" fmla="*/ 2147483647 h 4"/>
              <a:gd name="T50" fmla="*/ 2147483647 w 120"/>
              <a:gd name="T51" fmla="*/ 2147483647 h 4"/>
              <a:gd name="T52" fmla="*/ 2147483647 w 120"/>
              <a:gd name="T53" fmla="*/ 0 h 4"/>
              <a:gd name="T54" fmla="*/ 2147483647 w 120"/>
              <a:gd name="T55" fmla="*/ 0 h 4"/>
              <a:gd name="T56" fmla="*/ 2147483647 w 120"/>
              <a:gd name="T57" fmla="*/ 0 h 4"/>
              <a:gd name="T58" fmla="*/ 2147483647 w 120"/>
              <a:gd name="T59" fmla="*/ 2147483647 h 4"/>
              <a:gd name="T60" fmla="*/ 2147483647 w 120"/>
              <a:gd name="T61" fmla="*/ 2147483647 h 4"/>
              <a:gd name="T62" fmla="*/ 2147483647 w 120"/>
              <a:gd name="T63" fmla="*/ 2147483647 h 4"/>
              <a:gd name="T64" fmla="*/ 2147483647 w 120"/>
              <a:gd name="T65" fmla="*/ 2147483647 h 4"/>
              <a:gd name="T66" fmla="*/ 2147483647 w 120"/>
              <a:gd name="T67" fmla="*/ 2147483647 h 4"/>
              <a:gd name="T68" fmla="*/ 2147483647 w 120"/>
              <a:gd name="T69" fmla="*/ 2147483647 h 4"/>
              <a:gd name="T70" fmla="*/ 2147483647 w 120"/>
              <a:gd name="T71" fmla="*/ 0 h 4"/>
              <a:gd name="T72" fmla="*/ 2147483647 w 120"/>
              <a:gd name="T73" fmla="*/ 0 h 4"/>
              <a:gd name="T74" fmla="*/ 2147483647 w 120"/>
              <a:gd name="T75" fmla="*/ 0 h 4"/>
              <a:gd name="T76" fmla="*/ 2147483647 w 120"/>
              <a:gd name="T77" fmla="*/ 2147483647 h 4"/>
              <a:gd name="T78" fmla="*/ 2147483647 w 120"/>
              <a:gd name="T79" fmla="*/ 2147483647 h 4"/>
              <a:gd name="T80" fmla="*/ 2147483647 w 120"/>
              <a:gd name="T81" fmla="*/ 2147483647 h 4"/>
              <a:gd name="T82" fmla="*/ 2147483647 w 120"/>
              <a:gd name="T83" fmla="*/ 2147483647 h 4"/>
              <a:gd name="T84" fmla="*/ 2147483647 w 120"/>
              <a:gd name="T85" fmla="*/ 2147483647 h 4"/>
              <a:gd name="T86" fmla="*/ 2147483647 w 120"/>
              <a:gd name="T87" fmla="*/ 2147483647 h 4"/>
              <a:gd name="T88" fmla="*/ 2147483647 w 120"/>
              <a:gd name="T89" fmla="*/ 0 h 4"/>
              <a:gd name="T90" fmla="*/ 2147483647 w 120"/>
              <a:gd name="T91" fmla="*/ 0 h 4"/>
              <a:gd name="T92" fmla="*/ 2147483647 w 120"/>
              <a:gd name="T93" fmla="*/ 0 h 4"/>
              <a:gd name="T94" fmla="*/ 2147483647 w 120"/>
              <a:gd name="T95" fmla="*/ 2147483647 h 4"/>
              <a:gd name="T96" fmla="*/ 2147483647 w 120"/>
              <a:gd name="T97" fmla="*/ 2147483647 h 4"/>
              <a:gd name="T98" fmla="*/ 2147483647 w 120"/>
              <a:gd name="T99" fmla="*/ 2147483647 h 4"/>
              <a:gd name="T100" fmla="*/ 2147483647 w 120"/>
              <a:gd name="T101" fmla="*/ 2147483647 h 4"/>
              <a:gd name="T102" fmla="*/ 2147483647 w 120"/>
              <a:gd name="T103" fmla="*/ 2147483647 h 4"/>
              <a:gd name="T104" fmla="*/ 2147483647 w 120"/>
              <a:gd name="T105" fmla="*/ 2147483647 h 4"/>
              <a:gd name="T106" fmla="*/ 2147483647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0"/>
              <a:gd name="T163" fmla="*/ 0 h 4"/>
              <a:gd name="T164" fmla="*/ 120 w 120"/>
              <a:gd name="T165" fmla="*/ 4 h 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979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6" name="Freeform 17"/>
          <p:cNvSpPr>
            <a:spLocks noEditPoints="1"/>
          </p:cNvSpPr>
          <p:nvPr/>
        </p:nvSpPr>
        <p:spPr bwMode="auto">
          <a:xfrm>
            <a:off x="4711700" y="4176713"/>
            <a:ext cx="998538" cy="33337"/>
          </a:xfrm>
          <a:custGeom>
            <a:avLst/>
            <a:gdLst>
              <a:gd name="T0" fmla="*/ 2147483647 w 120"/>
              <a:gd name="T1" fmla="*/ 0 h 4"/>
              <a:gd name="T2" fmla="*/ 2147483647 w 120"/>
              <a:gd name="T3" fmla="*/ 0 h 4"/>
              <a:gd name="T4" fmla="*/ 2147483647 w 120"/>
              <a:gd name="T5" fmla="*/ 2147483647 h 4"/>
              <a:gd name="T6" fmla="*/ 2147483647 w 120"/>
              <a:gd name="T7" fmla="*/ 2147483647 h 4"/>
              <a:gd name="T8" fmla="*/ 2147483647 w 120"/>
              <a:gd name="T9" fmla="*/ 2147483647 h 4"/>
              <a:gd name="T10" fmla="*/ 2147483647 w 120"/>
              <a:gd name="T11" fmla="*/ 2147483647 h 4"/>
              <a:gd name="T12" fmla="*/ 0 w 120"/>
              <a:gd name="T13" fmla="*/ 2147483647 h 4"/>
              <a:gd name="T14" fmla="*/ 0 w 120"/>
              <a:gd name="T15" fmla="*/ 2147483647 h 4"/>
              <a:gd name="T16" fmla="*/ 2147483647 w 120"/>
              <a:gd name="T17" fmla="*/ 0 h 4"/>
              <a:gd name="T18" fmla="*/ 2147483647 w 120"/>
              <a:gd name="T19" fmla="*/ 0 h 4"/>
              <a:gd name="T20" fmla="*/ 2147483647 w 120"/>
              <a:gd name="T21" fmla="*/ 0 h 4"/>
              <a:gd name="T22" fmla="*/ 2147483647 w 120"/>
              <a:gd name="T23" fmla="*/ 2147483647 h 4"/>
              <a:gd name="T24" fmla="*/ 2147483647 w 120"/>
              <a:gd name="T25" fmla="*/ 2147483647 h 4"/>
              <a:gd name="T26" fmla="*/ 2147483647 w 120"/>
              <a:gd name="T27" fmla="*/ 2147483647 h 4"/>
              <a:gd name="T28" fmla="*/ 2147483647 w 120"/>
              <a:gd name="T29" fmla="*/ 2147483647 h 4"/>
              <a:gd name="T30" fmla="*/ 2147483647 w 120"/>
              <a:gd name="T31" fmla="*/ 2147483647 h 4"/>
              <a:gd name="T32" fmla="*/ 2147483647 w 120"/>
              <a:gd name="T33" fmla="*/ 2147483647 h 4"/>
              <a:gd name="T34" fmla="*/ 2147483647 w 120"/>
              <a:gd name="T35" fmla="*/ 0 h 4"/>
              <a:gd name="T36" fmla="*/ 2147483647 w 120"/>
              <a:gd name="T37" fmla="*/ 0 h 4"/>
              <a:gd name="T38" fmla="*/ 2147483647 w 120"/>
              <a:gd name="T39" fmla="*/ 0 h 4"/>
              <a:gd name="T40" fmla="*/ 2147483647 w 120"/>
              <a:gd name="T41" fmla="*/ 2147483647 h 4"/>
              <a:gd name="T42" fmla="*/ 2147483647 w 120"/>
              <a:gd name="T43" fmla="*/ 2147483647 h 4"/>
              <a:gd name="T44" fmla="*/ 2147483647 w 120"/>
              <a:gd name="T45" fmla="*/ 2147483647 h 4"/>
              <a:gd name="T46" fmla="*/ 2147483647 w 120"/>
              <a:gd name="T47" fmla="*/ 2147483647 h 4"/>
              <a:gd name="T48" fmla="*/ 2147483647 w 120"/>
              <a:gd name="T49" fmla="*/ 2147483647 h 4"/>
              <a:gd name="T50" fmla="*/ 2147483647 w 120"/>
              <a:gd name="T51" fmla="*/ 2147483647 h 4"/>
              <a:gd name="T52" fmla="*/ 2147483647 w 120"/>
              <a:gd name="T53" fmla="*/ 0 h 4"/>
              <a:gd name="T54" fmla="*/ 2147483647 w 120"/>
              <a:gd name="T55" fmla="*/ 0 h 4"/>
              <a:gd name="T56" fmla="*/ 2147483647 w 120"/>
              <a:gd name="T57" fmla="*/ 0 h 4"/>
              <a:gd name="T58" fmla="*/ 2147483647 w 120"/>
              <a:gd name="T59" fmla="*/ 2147483647 h 4"/>
              <a:gd name="T60" fmla="*/ 2147483647 w 120"/>
              <a:gd name="T61" fmla="*/ 2147483647 h 4"/>
              <a:gd name="T62" fmla="*/ 2147483647 w 120"/>
              <a:gd name="T63" fmla="*/ 2147483647 h 4"/>
              <a:gd name="T64" fmla="*/ 2147483647 w 120"/>
              <a:gd name="T65" fmla="*/ 2147483647 h 4"/>
              <a:gd name="T66" fmla="*/ 2147483647 w 120"/>
              <a:gd name="T67" fmla="*/ 2147483647 h 4"/>
              <a:gd name="T68" fmla="*/ 2147483647 w 120"/>
              <a:gd name="T69" fmla="*/ 2147483647 h 4"/>
              <a:gd name="T70" fmla="*/ 2147483647 w 120"/>
              <a:gd name="T71" fmla="*/ 0 h 4"/>
              <a:gd name="T72" fmla="*/ 2147483647 w 120"/>
              <a:gd name="T73" fmla="*/ 0 h 4"/>
              <a:gd name="T74" fmla="*/ 2147483647 w 120"/>
              <a:gd name="T75" fmla="*/ 0 h 4"/>
              <a:gd name="T76" fmla="*/ 2147483647 w 120"/>
              <a:gd name="T77" fmla="*/ 2147483647 h 4"/>
              <a:gd name="T78" fmla="*/ 2147483647 w 120"/>
              <a:gd name="T79" fmla="*/ 2147483647 h 4"/>
              <a:gd name="T80" fmla="*/ 2147483647 w 120"/>
              <a:gd name="T81" fmla="*/ 2147483647 h 4"/>
              <a:gd name="T82" fmla="*/ 2147483647 w 120"/>
              <a:gd name="T83" fmla="*/ 2147483647 h 4"/>
              <a:gd name="T84" fmla="*/ 2147483647 w 120"/>
              <a:gd name="T85" fmla="*/ 2147483647 h 4"/>
              <a:gd name="T86" fmla="*/ 2147483647 w 120"/>
              <a:gd name="T87" fmla="*/ 2147483647 h 4"/>
              <a:gd name="T88" fmla="*/ 2147483647 w 120"/>
              <a:gd name="T89" fmla="*/ 0 h 4"/>
              <a:gd name="T90" fmla="*/ 2147483647 w 120"/>
              <a:gd name="T91" fmla="*/ 0 h 4"/>
              <a:gd name="T92" fmla="*/ 2147483647 w 120"/>
              <a:gd name="T93" fmla="*/ 0 h 4"/>
              <a:gd name="T94" fmla="*/ 2147483647 w 120"/>
              <a:gd name="T95" fmla="*/ 2147483647 h 4"/>
              <a:gd name="T96" fmla="*/ 2147483647 w 120"/>
              <a:gd name="T97" fmla="*/ 2147483647 h 4"/>
              <a:gd name="T98" fmla="*/ 2147483647 w 120"/>
              <a:gd name="T99" fmla="*/ 2147483647 h 4"/>
              <a:gd name="T100" fmla="*/ 2147483647 w 120"/>
              <a:gd name="T101" fmla="*/ 2147483647 h 4"/>
              <a:gd name="T102" fmla="*/ 2147483647 w 120"/>
              <a:gd name="T103" fmla="*/ 2147483647 h 4"/>
              <a:gd name="T104" fmla="*/ 2147483647 w 120"/>
              <a:gd name="T105" fmla="*/ 2147483647 h 4"/>
              <a:gd name="T106" fmla="*/ 2147483647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0"/>
              <a:gd name="T163" fmla="*/ 0 h 4"/>
              <a:gd name="T164" fmla="*/ 120 w 120"/>
              <a:gd name="T165" fmla="*/ 4 h 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979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7" name="Freeform 18"/>
          <p:cNvSpPr/>
          <p:nvPr/>
        </p:nvSpPr>
        <p:spPr bwMode="auto">
          <a:xfrm>
            <a:off x="5024438" y="3000375"/>
            <a:ext cx="498475" cy="1430338"/>
          </a:xfrm>
          <a:custGeom>
            <a:avLst/>
            <a:gdLst>
              <a:gd name="T0" fmla="*/ 0 w 314"/>
              <a:gd name="T1" fmla="*/ 0 h 901"/>
              <a:gd name="T2" fmla="*/ 2147483647 w 314"/>
              <a:gd name="T3" fmla="*/ 2147483647 h 901"/>
              <a:gd name="T4" fmla="*/ 2147483647 w 314"/>
              <a:gd name="T5" fmla="*/ 2147483647 h 901"/>
              <a:gd name="T6" fmla="*/ 0 w 314"/>
              <a:gd name="T7" fmla="*/ 2147483647 h 901"/>
              <a:gd name="T8" fmla="*/ 0 w 314"/>
              <a:gd name="T9" fmla="*/ 0 h 901"/>
              <a:gd name="T10" fmla="*/ 0 w 314"/>
              <a:gd name="T11" fmla="*/ 0 h 9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4"/>
              <a:gd name="T19" fmla="*/ 0 h 901"/>
              <a:gd name="T20" fmla="*/ 314 w 314"/>
              <a:gd name="T21" fmla="*/ 901 h 9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4" h="901">
                <a:moveTo>
                  <a:pt x="0" y="0"/>
                </a:moveTo>
                <a:lnTo>
                  <a:pt x="314" y="299"/>
                </a:lnTo>
                <a:lnTo>
                  <a:pt x="314" y="901"/>
                </a:lnTo>
                <a:lnTo>
                  <a:pt x="0" y="602"/>
                </a:lnTo>
                <a:lnTo>
                  <a:pt x="0" y="0"/>
                </a:lnTo>
                <a:close/>
              </a:path>
            </a:pathLst>
          </a:custGeom>
          <a:solidFill>
            <a:srgbClr val="009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8" name="Freeform 19"/>
          <p:cNvSpPr>
            <a:spLocks noEditPoints="1"/>
          </p:cNvSpPr>
          <p:nvPr/>
        </p:nvSpPr>
        <p:spPr bwMode="auto">
          <a:xfrm>
            <a:off x="5027613" y="3770313"/>
            <a:ext cx="498475" cy="506412"/>
          </a:xfrm>
          <a:custGeom>
            <a:avLst/>
            <a:gdLst>
              <a:gd name="T0" fmla="*/ 2147483647 w 60"/>
              <a:gd name="T1" fmla="*/ 2147483647 h 61"/>
              <a:gd name="T2" fmla="*/ 2147483647 w 60"/>
              <a:gd name="T3" fmla="*/ 2147483647 h 61"/>
              <a:gd name="T4" fmla="*/ 2147483647 w 60"/>
              <a:gd name="T5" fmla="*/ 2147483647 h 61"/>
              <a:gd name="T6" fmla="*/ 2147483647 w 60"/>
              <a:gd name="T7" fmla="*/ 2147483647 h 61"/>
              <a:gd name="T8" fmla="*/ 2147483647 w 60"/>
              <a:gd name="T9" fmla="*/ 2147483647 h 61"/>
              <a:gd name="T10" fmla="*/ 2147483647 w 60"/>
              <a:gd name="T11" fmla="*/ 2147483647 h 61"/>
              <a:gd name="T12" fmla="*/ 2147483647 w 60"/>
              <a:gd name="T13" fmla="*/ 2147483647 h 61"/>
              <a:gd name="T14" fmla="*/ 0 w 60"/>
              <a:gd name="T15" fmla="*/ 2147483647 h 61"/>
              <a:gd name="T16" fmla="*/ 0 w 60"/>
              <a:gd name="T17" fmla="*/ 0 h 61"/>
              <a:gd name="T18" fmla="*/ 2147483647 w 60"/>
              <a:gd name="T19" fmla="*/ 2147483647 h 61"/>
              <a:gd name="T20" fmla="*/ 2147483647 w 60"/>
              <a:gd name="T21" fmla="*/ 2147483647 h 61"/>
              <a:gd name="T22" fmla="*/ 2147483647 w 60"/>
              <a:gd name="T23" fmla="*/ 2147483647 h 61"/>
              <a:gd name="T24" fmla="*/ 2147483647 w 60"/>
              <a:gd name="T25" fmla="*/ 2147483647 h 61"/>
              <a:gd name="T26" fmla="*/ 0 w 60"/>
              <a:gd name="T27" fmla="*/ 2147483647 h 61"/>
              <a:gd name="T28" fmla="*/ 2147483647 w 60"/>
              <a:gd name="T29" fmla="*/ 2147483647 h 61"/>
              <a:gd name="T30" fmla="*/ 2147483647 w 60"/>
              <a:gd name="T31" fmla="*/ 2147483647 h 61"/>
              <a:gd name="T32" fmla="*/ 2147483647 w 60"/>
              <a:gd name="T33" fmla="*/ 2147483647 h 61"/>
              <a:gd name="T34" fmla="*/ 2147483647 w 60"/>
              <a:gd name="T35" fmla="*/ 2147483647 h 61"/>
              <a:gd name="T36" fmla="*/ 2147483647 w 60"/>
              <a:gd name="T37" fmla="*/ 2147483647 h 61"/>
              <a:gd name="T38" fmla="*/ 2147483647 w 60"/>
              <a:gd name="T39" fmla="*/ 2147483647 h 61"/>
              <a:gd name="T40" fmla="*/ 2147483647 w 60"/>
              <a:gd name="T41" fmla="*/ 2147483647 h 61"/>
              <a:gd name="T42" fmla="*/ 2147483647 w 60"/>
              <a:gd name="T43" fmla="*/ 2147483647 h 61"/>
              <a:gd name="T44" fmla="*/ 2147483647 w 60"/>
              <a:gd name="T45" fmla="*/ 2147483647 h 61"/>
              <a:gd name="T46" fmla="*/ 2147483647 w 60"/>
              <a:gd name="T47" fmla="*/ 2147483647 h 61"/>
              <a:gd name="T48" fmla="*/ 2147483647 w 60"/>
              <a:gd name="T49" fmla="*/ 2147483647 h 61"/>
              <a:gd name="T50" fmla="*/ 2147483647 w 60"/>
              <a:gd name="T51" fmla="*/ 2147483647 h 61"/>
              <a:gd name="T52" fmla="*/ 2147483647 w 60"/>
              <a:gd name="T53" fmla="*/ 2147483647 h 61"/>
              <a:gd name="T54" fmla="*/ 2147483647 w 60"/>
              <a:gd name="T55" fmla="*/ 2147483647 h 61"/>
              <a:gd name="T56" fmla="*/ 2147483647 w 60"/>
              <a:gd name="T57" fmla="*/ 2147483647 h 61"/>
              <a:gd name="T58" fmla="*/ 2147483647 w 60"/>
              <a:gd name="T59" fmla="*/ 2147483647 h 61"/>
              <a:gd name="T60" fmla="*/ 2147483647 w 60"/>
              <a:gd name="T61" fmla="*/ 2147483647 h 61"/>
              <a:gd name="T62" fmla="*/ 2147483647 w 60"/>
              <a:gd name="T63" fmla="*/ 2147483647 h 61"/>
              <a:gd name="T64" fmla="*/ 2147483647 w 60"/>
              <a:gd name="T65" fmla="*/ 2147483647 h 61"/>
              <a:gd name="T66" fmla="*/ 2147483647 w 60"/>
              <a:gd name="T67" fmla="*/ 2147483647 h 61"/>
              <a:gd name="T68" fmla="*/ 2147483647 w 60"/>
              <a:gd name="T69" fmla="*/ 2147483647 h 61"/>
              <a:gd name="T70" fmla="*/ 2147483647 w 60"/>
              <a:gd name="T71" fmla="*/ 2147483647 h 61"/>
              <a:gd name="T72" fmla="*/ 2147483647 w 60"/>
              <a:gd name="T73" fmla="*/ 2147483647 h 61"/>
              <a:gd name="T74" fmla="*/ 2147483647 w 60"/>
              <a:gd name="T75" fmla="*/ 2147483647 h 61"/>
              <a:gd name="T76" fmla="*/ 2147483647 w 60"/>
              <a:gd name="T77" fmla="*/ 2147483647 h 61"/>
              <a:gd name="T78" fmla="*/ 2147483647 w 60"/>
              <a:gd name="T79" fmla="*/ 2147483647 h 61"/>
              <a:gd name="T80" fmla="*/ 2147483647 w 60"/>
              <a:gd name="T81" fmla="*/ 2147483647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0"/>
              <a:gd name="T124" fmla="*/ 0 h 61"/>
              <a:gd name="T125" fmla="*/ 60 w 60"/>
              <a:gd name="T126" fmla="*/ 61 h 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0" h="61">
                <a:moveTo>
                  <a:pt x="60" y="57"/>
                </a:moveTo>
                <a:cubicBezTo>
                  <a:pt x="60" y="61"/>
                  <a:pt x="60" y="61"/>
                  <a:pt x="60" y="61"/>
                </a:cubicBezTo>
                <a:cubicBezTo>
                  <a:pt x="58" y="59"/>
                  <a:pt x="56" y="57"/>
                  <a:pt x="53" y="55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2"/>
                  <a:pt x="55" y="52"/>
                  <a:pt x="56" y="53"/>
                </a:cubicBezTo>
                <a:cubicBezTo>
                  <a:pt x="57" y="54"/>
                  <a:pt x="58" y="55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2"/>
                  <a:pt x="16" y="15"/>
                  <a:pt x="19" y="18"/>
                </a:cubicBezTo>
                <a:cubicBezTo>
                  <a:pt x="19" y="18"/>
                  <a:pt x="19" y="19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7"/>
                  <a:pt x="11" y="15"/>
                  <a:pt x="8" y="12"/>
                </a:cubicBezTo>
                <a:cubicBezTo>
                  <a:pt x="7" y="11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29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6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3"/>
                  <a:pt x="25" y="23"/>
                  <a:pt x="25" y="24"/>
                </a:cubicBezTo>
                <a:close/>
                <a:moveTo>
                  <a:pt x="41" y="39"/>
                </a:moveTo>
                <a:cubicBezTo>
                  <a:pt x="43" y="41"/>
                  <a:pt x="46" y="44"/>
                  <a:pt x="49" y="47"/>
                </a:cubicBezTo>
                <a:cubicBezTo>
                  <a:pt x="50" y="47"/>
                  <a:pt x="50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6"/>
                  <a:pt x="41" y="44"/>
                  <a:pt x="38" y="41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rgbClr val="009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9" name="Freeform 20"/>
          <p:cNvSpPr/>
          <p:nvPr/>
        </p:nvSpPr>
        <p:spPr bwMode="auto">
          <a:xfrm>
            <a:off x="4595813" y="1692275"/>
            <a:ext cx="1081087" cy="955675"/>
          </a:xfrm>
          <a:custGeom>
            <a:avLst/>
            <a:gdLst>
              <a:gd name="T0" fmla="*/ 0 w 681"/>
              <a:gd name="T1" fmla="*/ 0 h 602"/>
              <a:gd name="T2" fmla="*/ 2147483647 w 681"/>
              <a:gd name="T3" fmla="*/ 0 h 602"/>
              <a:gd name="T4" fmla="*/ 2147483647 w 681"/>
              <a:gd name="T5" fmla="*/ 2147483647 h 602"/>
              <a:gd name="T6" fmla="*/ 0 w 681"/>
              <a:gd name="T7" fmla="*/ 2147483647 h 602"/>
              <a:gd name="T8" fmla="*/ 2147483647 w 681"/>
              <a:gd name="T9" fmla="*/ 2147483647 h 602"/>
              <a:gd name="T10" fmla="*/ 0 w 681"/>
              <a:gd name="T11" fmla="*/ 0 h 602"/>
              <a:gd name="T12" fmla="*/ 0 w 681"/>
              <a:gd name="T13" fmla="*/ 0 h 6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02"/>
              <a:gd name="T23" fmla="*/ 681 w 681"/>
              <a:gd name="T24" fmla="*/ 602 h 6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02">
                <a:moveTo>
                  <a:pt x="0" y="0"/>
                </a:moveTo>
                <a:lnTo>
                  <a:pt x="681" y="0"/>
                </a:lnTo>
                <a:lnTo>
                  <a:pt x="681" y="602"/>
                </a:lnTo>
                <a:lnTo>
                  <a:pt x="0" y="602"/>
                </a:lnTo>
                <a:lnTo>
                  <a:pt x="183" y="298"/>
                </a:lnTo>
                <a:lnTo>
                  <a:pt x="0" y="0"/>
                </a:lnTo>
                <a:close/>
              </a:path>
            </a:pathLst>
          </a:custGeom>
          <a:solidFill>
            <a:srgbClr val="9BDAC6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0" name="Freeform 21"/>
          <p:cNvSpPr>
            <a:spLocks noEditPoints="1"/>
          </p:cNvSpPr>
          <p:nvPr/>
        </p:nvSpPr>
        <p:spPr bwMode="auto">
          <a:xfrm>
            <a:off x="4711700" y="1749425"/>
            <a:ext cx="998538" cy="33338"/>
          </a:xfrm>
          <a:custGeom>
            <a:avLst/>
            <a:gdLst>
              <a:gd name="T0" fmla="*/ 2147483647 w 120"/>
              <a:gd name="T1" fmla="*/ 0 h 4"/>
              <a:gd name="T2" fmla="*/ 2147483647 w 120"/>
              <a:gd name="T3" fmla="*/ 0 h 4"/>
              <a:gd name="T4" fmla="*/ 2147483647 w 120"/>
              <a:gd name="T5" fmla="*/ 2147483647 h 4"/>
              <a:gd name="T6" fmla="*/ 2147483647 w 120"/>
              <a:gd name="T7" fmla="*/ 2147483647 h 4"/>
              <a:gd name="T8" fmla="*/ 2147483647 w 120"/>
              <a:gd name="T9" fmla="*/ 2147483647 h 4"/>
              <a:gd name="T10" fmla="*/ 2147483647 w 120"/>
              <a:gd name="T11" fmla="*/ 2147483647 h 4"/>
              <a:gd name="T12" fmla="*/ 0 w 120"/>
              <a:gd name="T13" fmla="*/ 2147483647 h 4"/>
              <a:gd name="T14" fmla="*/ 0 w 120"/>
              <a:gd name="T15" fmla="*/ 2147483647 h 4"/>
              <a:gd name="T16" fmla="*/ 2147483647 w 120"/>
              <a:gd name="T17" fmla="*/ 0 h 4"/>
              <a:gd name="T18" fmla="*/ 2147483647 w 120"/>
              <a:gd name="T19" fmla="*/ 0 h 4"/>
              <a:gd name="T20" fmla="*/ 2147483647 w 120"/>
              <a:gd name="T21" fmla="*/ 0 h 4"/>
              <a:gd name="T22" fmla="*/ 2147483647 w 120"/>
              <a:gd name="T23" fmla="*/ 2147483647 h 4"/>
              <a:gd name="T24" fmla="*/ 2147483647 w 120"/>
              <a:gd name="T25" fmla="*/ 2147483647 h 4"/>
              <a:gd name="T26" fmla="*/ 2147483647 w 120"/>
              <a:gd name="T27" fmla="*/ 2147483647 h 4"/>
              <a:gd name="T28" fmla="*/ 2147483647 w 120"/>
              <a:gd name="T29" fmla="*/ 2147483647 h 4"/>
              <a:gd name="T30" fmla="*/ 2147483647 w 120"/>
              <a:gd name="T31" fmla="*/ 2147483647 h 4"/>
              <a:gd name="T32" fmla="*/ 2147483647 w 120"/>
              <a:gd name="T33" fmla="*/ 2147483647 h 4"/>
              <a:gd name="T34" fmla="*/ 2147483647 w 120"/>
              <a:gd name="T35" fmla="*/ 0 h 4"/>
              <a:gd name="T36" fmla="*/ 2147483647 w 120"/>
              <a:gd name="T37" fmla="*/ 0 h 4"/>
              <a:gd name="T38" fmla="*/ 2147483647 w 120"/>
              <a:gd name="T39" fmla="*/ 0 h 4"/>
              <a:gd name="T40" fmla="*/ 2147483647 w 120"/>
              <a:gd name="T41" fmla="*/ 2147483647 h 4"/>
              <a:gd name="T42" fmla="*/ 2147483647 w 120"/>
              <a:gd name="T43" fmla="*/ 2147483647 h 4"/>
              <a:gd name="T44" fmla="*/ 2147483647 w 120"/>
              <a:gd name="T45" fmla="*/ 2147483647 h 4"/>
              <a:gd name="T46" fmla="*/ 2147483647 w 120"/>
              <a:gd name="T47" fmla="*/ 2147483647 h 4"/>
              <a:gd name="T48" fmla="*/ 2147483647 w 120"/>
              <a:gd name="T49" fmla="*/ 2147483647 h 4"/>
              <a:gd name="T50" fmla="*/ 2147483647 w 120"/>
              <a:gd name="T51" fmla="*/ 2147483647 h 4"/>
              <a:gd name="T52" fmla="*/ 2147483647 w 120"/>
              <a:gd name="T53" fmla="*/ 0 h 4"/>
              <a:gd name="T54" fmla="*/ 2147483647 w 120"/>
              <a:gd name="T55" fmla="*/ 0 h 4"/>
              <a:gd name="T56" fmla="*/ 2147483647 w 120"/>
              <a:gd name="T57" fmla="*/ 0 h 4"/>
              <a:gd name="T58" fmla="*/ 2147483647 w 120"/>
              <a:gd name="T59" fmla="*/ 2147483647 h 4"/>
              <a:gd name="T60" fmla="*/ 2147483647 w 120"/>
              <a:gd name="T61" fmla="*/ 2147483647 h 4"/>
              <a:gd name="T62" fmla="*/ 2147483647 w 120"/>
              <a:gd name="T63" fmla="*/ 2147483647 h 4"/>
              <a:gd name="T64" fmla="*/ 2147483647 w 120"/>
              <a:gd name="T65" fmla="*/ 2147483647 h 4"/>
              <a:gd name="T66" fmla="*/ 2147483647 w 120"/>
              <a:gd name="T67" fmla="*/ 2147483647 h 4"/>
              <a:gd name="T68" fmla="*/ 2147483647 w 120"/>
              <a:gd name="T69" fmla="*/ 2147483647 h 4"/>
              <a:gd name="T70" fmla="*/ 2147483647 w 120"/>
              <a:gd name="T71" fmla="*/ 0 h 4"/>
              <a:gd name="T72" fmla="*/ 2147483647 w 120"/>
              <a:gd name="T73" fmla="*/ 0 h 4"/>
              <a:gd name="T74" fmla="*/ 2147483647 w 120"/>
              <a:gd name="T75" fmla="*/ 0 h 4"/>
              <a:gd name="T76" fmla="*/ 2147483647 w 120"/>
              <a:gd name="T77" fmla="*/ 2147483647 h 4"/>
              <a:gd name="T78" fmla="*/ 2147483647 w 120"/>
              <a:gd name="T79" fmla="*/ 2147483647 h 4"/>
              <a:gd name="T80" fmla="*/ 2147483647 w 120"/>
              <a:gd name="T81" fmla="*/ 2147483647 h 4"/>
              <a:gd name="T82" fmla="*/ 2147483647 w 120"/>
              <a:gd name="T83" fmla="*/ 2147483647 h 4"/>
              <a:gd name="T84" fmla="*/ 2147483647 w 120"/>
              <a:gd name="T85" fmla="*/ 2147483647 h 4"/>
              <a:gd name="T86" fmla="*/ 2147483647 w 120"/>
              <a:gd name="T87" fmla="*/ 2147483647 h 4"/>
              <a:gd name="T88" fmla="*/ 2147483647 w 120"/>
              <a:gd name="T89" fmla="*/ 0 h 4"/>
              <a:gd name="T90" fmla="*/ 2147483647 w 120"/>
              <a:gd name="T91" fmla="*/ 0 h 4"/>
              <a:gd name="T92" fmla="*/ 2147483647 w 120"/>
              <a:gd name="T93" fmla="*/ 0 h 4"/>
              <a:gd name="T94" fmla="*/ 2147483647 w 120"/>
              <a:gd name="T95" fmla="*/ 2147483647 h 4"/>
              <a:gd name="T96" fmla="*/ 2147483647 w 120"/>
              <a:gd name="T97" fmla="*/ 2147483647 h 4"/>
              <a:gd name="T98" fmla="*/ 2147483647 w 120"/>
              <a:gd name="T99" fmla="*/ 2147483647 h 4"/>
              <a:gd name="T100" fmla="*/ 2147483647 w 120"/>
              <a:gd name="T101" fmla="*/ 2147483647 h 4"/>
              <a:gd name="T102" fmla="*/ 2147483647 w 120"/>
              <a:gd name="T103" fmla="*/ 2147483647 h 4"/>
              <a:gd name="T104" fmla="*/ 2147483647 w 120"/>
              <a:gd name="T105" fmla="*/ 2147483647 h 4"/>
              <a:gd name="T106" fmla="*/ 2147483647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0"/>
              <a:gd name="T163" fmla="*/ 0 h 4"/>
              <a:gd name="T164" fmla="*/ 120 w 120"/>
              <a:gd name="T165" fmla="*/ 4 h 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FAD1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1" name="Freeform 22"/>
          <p:cNvSpPr>
            <a:spLocks noEditPoints="1"/>
          </p:cNvSpPr>
          <p:nvPr/>
        </p:nvSpPr>
        <p:spPr bwMode="auto">
          <a:xfrm>
            <a:off x="4711700" y="2555875"/>
            <a:ext cx="998538" cy="25400"/>
          </a:xfrm>
          <a:custGeom>
            <a:avLst/>
            <a:gdLst>
              <a:gd name="T0" fmla="*/ 2147483647 w 120"/>
              <a:gd name="T1" fmla="*/ 0 h 3"/>
              <a:gd name="T2" fmla="*/ 2147483647 w 120"/>
              <a:gd name="T3" fmla="*/ 0 h 3"/>
              <a:gd name="T4" fmla="*/ 2147483647 w 120"/>
              <a:gd name="T5" fmla="*/ 2147483647 h 3"/>
              <a:gd name="T6" fmla="*/ 2147483647 w 120"/>
              <a:gd name="T7" fmla="*/ 2147483647 h 3"/>
              <a:gd name="T8" fmla="*/ 2147483647 w 120"/>
              <a:gd name="T9" fmla="*/ 2147483647 h 3"/>
              <a:gd name="T10" fmla="*/ 2147483647 w 120"/>
              <a:gd name="T11" fmla="*/ 2147483647 h 3"/>
              <a:gd name="T12" fmla="*/ 0 w 120"/>
              <a:gd name="T13" fmla="*/ 2147483647 h 3"/>
              <a:gd name="T14" fmla="*/ 0 w 120"/>
              <a:gd name="T15" fmla="*/ 2147483647 h 3"/>
              <a:gd name="T16" fmla="*/ 2147483647 w 120"/>
              <a:gd name="T17" fmla="*/ 0 h 3"/>
              <a:gd name="T18" fmla="*/ 2147483647 w 120"/>
              <a:gd name="T19" fmla="*/ 0 h 3"/>
              <a:gd name="T20" fmla="*/ 2147483647 w 120"/>
              <a:gd name="T21" fmla="*/ 0 h 3"/>
              <a:gd name="T22" fmla="*/ 2147483647 w 120"/>
              <a:gd name="T23" fmla="*/ 2147483647 h 3"/>
              <a:gd name="T24" fmla="*/ 2147483647 w 120"/>
              <a:gd name="T25" fmla="*/ 2147483647 h 3"/>
              <a:gd name="T26" fmla="*/ 2147483647 w 120"/>
              <a:gd name="T27" fmla="*/ 2147483647 h 3"/>
              <a:gd name="T28" fmla="*/ 2147483647 w 120"/>
              <a:gd name="T29" fmla="*/ 2147483647 h 3"/>
              <a:gd name="T30" fmla="*/ 2147483647 w 120"/>
              <a:gd name="T31" fmla="*/ 2147483647 h 3"/>
              <a:gd name="T32" fmla="*/ 2147483647 w 120"/>
              <a:gd name="T33" fmla="*/ 2147483647 h 3"/>
              <a:gd name="T34" fmla="*/ 2147483647 w 120"/>
              <a:gd name="T35" fmla="*/ 0 h 3"/>
              <a:gd name="T36" fmla="*/ 2147483647 w 120"/>
              <a:gd name="T37" fmla="*/ 0 h 3"/>
              <a:gd name="T38" fmla="*/ 2147483647 w 120"/>
              <a:gd name="T39" fmla="*/ 0 h 3"/>
              <a:gd name="T40" fmla="*/ 2147483647 w 120"/>
              <a:gd name="T41" fmla="*/ 2147483647 h 3"/>
              <a:gd name="T42" fmla="*/ 2147483647 w 120"/>
              <a:gd name="T43" fmla="*/ 2147483647 h 3"/>
              <a:gd name="T44" fmla="*/ 2147483647 w 120"/>
              <a:gd name="T45" fmla="*/ 2147483647 h 3"/>
              <a:gd name="T46" fmla="*/ 2147483647 w 120"/>
              <a:gd name="T47" fmla="*/ 2147483647 h 3"/>
              <a:gd name="T48" fmla="*/ 2147483647 w 120"/>
              <a:gd name="T49" fmla="*/ 2147483647 h 3"/>
              <a:gd name="T50" fmla="*/ 2147483647 w 120"/>
              <a:gd name="T51" fmla="*/ 2147483647 h 3"/>
              <a:gd name="T52" fmla="*/ 2147483647 w 120"/>
              <a:gd name="T53" fmla="*/ 0 h 3"/>
              <a:gd name="T54" fmla="*/ 2147483647 w 120"/>
              <a:gd name="T55" fmla="*/ 0 h 3"/>
              <a:gd name="T56" fmla="*/ 2147483647 w 120"/>
              <a:gd name="T57" fmla="*/ 0 h 3"/>
              <a:gd name="T58" fmla="*/ 2147483647 w 120"/>
              <a:gd name="T59" fmla="*/ 2147483647 h 3"/>
              <a:gd name="T60" fmla="*/ 2147483647 w 120"/>
              <a:gd name="T61" fmla="*/ 2147483647 h 3"/>
              <a:gd name="T62" fmla="*/ 2147483647 w 120"/>
              <a:gd name="T63" fmla="*/ 2147483647 h 3"/>
              <a:gd name="T64" fmla="*/ 2147483647 w 120"/>
              <a:gd name="T65" fmla="*/ 2147483647 h 3"/>
              <a:gd name="T66" fmla="*/ 2147483647 w 120"/>
              <a:gd name="T67" fmla="*/ 2147483647 h 3"/>
              <a:gd name="T68" fmla="*/ 2147483647 w 120"/>
              <a:gd name="T69" fmla="*/ 2147483647 h 3"/>
              <a:gd name="T70" fmla="*/ 2147483647 w 120"/>
              <a:gd name="T71" fmla="*/ 0 h 3"/>
              <a:gd name="T72" fmla="*/ 2147483647 w 120"/>
              <a:gd name="T73" fmla="*/ 0 h 3"/>
              <a:gd name="T74" fmla="*/ 2147483647 w 120"/>
              <a:gd name="T75" fmla="*/ 0 h 3"/>
              <a:gd name="T76" fmla="*/ 2147483647 w 120"/>
              <a:gd name="T77" fmla="*/ 2147483647 h 3"/>
              <a:gd name="T78" fmla="*/ 2147483647 w 120"/>
              <a:gd name="T79" fmla="*/ 2147483647 h 3"/>
              <a:gd name="T80" fmla="*/ 2147483647 w 120"/>
              <a:gd name="T81" fmla="*/ 2147483647 h 3"/>
              <a:gd name="T82" fmla="*/ 2147483647 w 120"/>
              <a:gd name="T83" fmla="*/ 2147483647 h 3"/>
              <a:gd name="T84" fmla="*/ 2147483647 w 120"/>
              <a:gd name="T85" fmla="*/ 2147483647 h 3"/>
              <a:gd name="T86" fmla="*/ 2147483647 w 120"/>
              <a:gd name="T87" fmla="*/ 2147483647 h 3"/>
              <a:gd name="T88" fmla="*/ 2147483647 w 120"/>
              <a:gd name="T89" fmla="*/ 0 h 3"/>
              <a:gd name="T90" fmla="*/ 2147483647 w 120"/>
              <a:gd name="T91" fmla="*/ 0 h 3"/>
              <a:gd name="T92" fmla="*/ 2147483647 w 120"/>
              <a:gd name="T93" fmla="*/ 0 h 3"/>
              <a:gd name="T94" fmla="*/ 2147483647 w 120"/>
              <a:gd name="T95" fmla="*/ 2147483647 h 3"/>
              <a:gd name="T96" fmla="*/ 2147483647 w 120"/>
              <a:gd name="T97" fmla="*/ 2147483647 h 3"/>
              <a:gd name="T98" fmla="*/ 2147483647 w 120"/>
              <a:gd name="T99" fmla="*/ 2147483647 h 3"/>
              <a:gd name="T100" fmla="*/ 2147483647 w 120"/>
              <a:gd name="T101" fmla="*/ 2147483647 h 3"/>
              <a:gd name="T102" fmla="*/ 2147483647 w 120"/>
              <a:gd name="T103" fmla="*/ 2147483647 h 3"/>
              <a:gd name="T104" fmla="*/ 2147483647 w 120"/>
              <a:gd name="T105" fmla="*/ 2147483647 h 3"/>
              <a:gd name="T106" fmla="*/ 2147483647 w 120"/>
              <a:gd name="T107" fmla="*/ 0 h 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0"/>
              <a:gd name="T163" fmla="*/ 0 h 3"/>
              <a:gd name="T164" fmla="*/ 120 w 120"/>
              <a:gd name="T165" fmla="*/ 3 h 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FAD1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2" name="Freeform 23"/>
          <p:cNvSpPr/>
          <p:nvPr/>
        </p:nvSpPr>
        <p:spPr bwMode="auto">
          <a:xfrm>
            <a:off x="5027613" y="1317625"/>
            <a:ext cx="498475" cy="1430338"/>
          </a:xfrm>
          <a:custGeom>
            <a:avLst/>
            <a:gdLst>
              <a:gd name="T0" fmla="*/ 0 w 314"/>
              <a:gd name="T1" fmla="*/ 0 h 901"/>
              <a:gd name="T2" fmla="*/ 2147483647 w 314"/>
              <a:gd name="T3" fmla="*/ 2147483647 h 901"/>
              <a:gd name="T4" fmla="*/ 2147483647 w 314"/>
              <a:gd name="T5" fmla="*/ 2147483647 h 901"/>
              <a:gd name="T6" fmla="*/ 0 w 314"/>
              <a:gd name="T7" fmla="*/ 2147483647 h 901"/>
              <a:gd name="T8" fmla="*/ 0 w 314"/>
              <a:gd name="T9" fmla="*/ 0 h 901"/>
              <a:gd name="T10" fmla="*/ 0 w 314"/>
              <a:gd name="T11" fmla="*/ 0 h 9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4"/>
              <a:gd name="T19" fmla="*/ 0 h 901"/>
              <a:gd name="T20" fmla="*/ 314 w 314"/>
              <a:gd name="T21" fmla="*/ 901 h 9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4" h="901">
                <a:moveTo>
                  <a:pt x="0" y="0"/>
                </a:moveTo>
                <a:lnTo>
                  <a:pt x="314" y="299"/>
                </a:lnTo>
                <a:lnTo>
                  <a:pt x="314" y="901"/>
                </a:lnTo>
                <a:lnTo>
                  <a:pt x="0" y="602"/>
                </a:lnTo>
                <a:lnTo>
                  <a:pt x="0" y="0"/>
                </a:lnTo>
                <a:close/>
              </a:path>
            </a:pathLst>
          </a:custGeom>
          <a:solidFill>
            <a:srgbClr val="9BD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3" name="Freeform 24"/>
          <p:cNvSpPr>
            <a:spLocks noEditPoints="1"/>
          </p:cNvSpPr>
          <p:nvPr/>
        </p:nvSpPr>
        <p:spPr bwMode="auto">
          <a:xfrm>
            <a:off x="5026025" y="2286000"/>
            <a:ext cx="498475" cy="515938"/>
          </a:xfrm>
          <a:custGeom>
            <a:avLst/>
            <a:gdLst>
              <a:gd name="T0" fmla="*/ 2147483647 w 60"/>
              <a:gd name="T1" fmla="*/ 2147483647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0 w 60"/>
              <a:gd name="T17" fmla="*/ 0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0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2147483647 h 62"/>
              <a:gd name="T34" fmla="*/ 2147483647 w 60"/>
              <a:gd name="T35" fmla="*/ 2147483647 h 62"/>
              <a:gd name="T36" fmla="*/ 2147483647 w 60"/>
              <a:gd name="T37" fmla="*/ 2147483647 h 62"/>
              <a:gd name="T38" fmla="*/ 2147483647 w 60"/>
              <a:gd name="T39" fmla="*/ 2147483647 h 62"/>
              <a:gd name="T40" fmla="*/ 2147483647 w 60"/>
              <a:gd name="T41" fmla="*/ 2147483647 h 62"/>
              <a:gd name="T42" fmla="*/ 2147483647 w 60"/>
              <a:gd name="T43" fmla="*/ 2147483647 h 62"/>
              <a:gd name="T44" fmla="*/ 2147483647 w 60"/>
              <a:gd name="T45" fmla="*/ 2147483647 h 62"/>
              <a:gd name="T46" fmla="*/ 2147483647 w 60"/>
              <a:gd name="T47" fmla="*/ 2147483647 h 62"/>
              <a:gd name="T48" fmla="*/ 2147483647 w 60"/>
              <a:gd name="T49" fmla="*/ 2147483647 h 62"/>
              <a:gd name="T50" fmla="*/ 2147483647 w 60"/>
              <a:gd name="T51" fmla="*/ 2147483647 h 62"/>
              <a:gd name="T52" fmla="*/ 2147483647 w 60"/>
              <a:gd name="T53" fmla="*/ 2147483647 h 62"/>
              <a:gd name="T54" fmla="*/ 2147483647 w 60"/>
              <a:gd name="T55" fmla="*/ 2147483647 h 62"/>
              <a:gd name="T56" fmla="*/ 2147483647 w 60"/>
              <a:gd name="T57" fmla="*/ 2147483647 h 62"/>
              <a:gd name="T58" fmla="*/ 2147483647 w 60"/>
              <a:gd name="T59" fmla="*/ 2147483647 h 62"/>
              <a:gd name="T60" fmla="*/ 2147483647 w 60"/>
              <a:gd name="T61" fmla="*/ 2147483647 h 62"/>
              <a:gd name="T62" fmla="*/ 2147483647 w 60"/>
              <a:gd name="T63" fmla="*/ 2147483647 h 62"/>
              <a:gd name="T64" fmla="*/ 2147483647 w 60"/>
              <a:gd name="T65" fmla="*/ 2147483647 h 62"/>
              <a:gd name="T66" fmla="*/ 2147483647 w 60"/>
              <a:gd name="T67" fmla="*/ 2147483647 h 62"/>
              <a:gd name="T68" fmla="*/ 2147483647 w 60"/>
              <a:gd name="T69" fmla="*/ 2147483647 h 62"/>
              <a:gd name="T70" fmla="*/ 2147483647 w 60"/>
              <a:gd name="T71" fmla="*/ 2147483647 h 62"/>
              <a:gd name="T72" fmla="*/ 2147483647 w 60"/>
              <a:gd name="T73" fmla="*/ 2147483647 h 62"/>
              <a:gd name="T74" fmla="*/ 2147483647 w 60"/>
              <a:gd name="T75" fmla="*/ 2147483647 h 62"/>
              <a:gd name="T76" fmla="*/ 2147483647 w 60"/>
              <a:gd name="T77" fmla="*/ 2147483647 h 62"/>
              <a:gd name="T78" fmla="*/ 2147483647 w 60"/>
              <a:gd name="T79" fmla="*/ 2147483647 h 62"/>
              <a:gd name="T80" fmla="*/ 2147483647 w 60"/>
              <a:gd name="T81" fmla="*/ 2147483647 h 6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0"/>
              <a:gd name="T124" fmla="*/ 0 h 62"/>
              <a:gd name="T125" fmla="*/ 60 w 60"/>
              <a:gd name="T126" fmla="*/ 62 h 6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0" h="62">
                <a:moveTo>
                  <a:pt x="60" y="57"/>
                </a:moveTo>
                <a:cubicBezTo>
                  <a:pt x="60" y="62"/>
                  <a:pt x="60" y="62"/>
                  <a:pt x="60" y="62"/>
                </a:cubicBezTo>
                <a:cubicBezTo>
                  <a:pt x="58" y="60"/>
                  <a:pt x="56" y="58"/>
                  <a:pt x="53" y="56"/>
                </a:cubicBezTo>
                <a:cubicBezTo>
                  <a:pt x="53" y="56"/>
                  <a:pt x="53" y="55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4" y="53"/>
                  <a:pt x="55" y="53"/>
                  <a:pt x="56" y="54"/>
                </a:cubicBezTo>
                <a:cubicBezTo>
                  <a:pt x="57" y="55"/>
                  <a:pt x="58" y="56"/>
                  <a:pt x="60" y="57"/>
                </a:cubicBezTo>
                <a:close/>
                <a:moveTo>
                  <a:pt x="0" y="5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7"/>
                  <a:pt x="1" y="6"/>
                </a:cubicBezTo>
                <a:cubicBezTo>
                  <a:pt x="1" y="6"/>
                  <a:pt x="0" y="5"/>
                  <a:pt x="0" y="5"/>
                </a:cubicBezTo>
                <a:close/>
                <a:moveTo>
                  <a:pt x="10" y="10"/>
                </a:moveTo>
                <a:cubicBezTo>
                  <a:pt x="13" y="13"/>
                  <a:pt x="16" y="16"/>
                  <a:pt x="19" y="18"/>
                </a:cubicBezTo>
                <a:cubicBezTo>
                  <a:pt x="19" y="19"/>
                  <a:pt x="19" y="20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7" y="22"/>
                  <a:pt x="16" y="21"/>
                </a:cubicBezTo>
                <a:cubicBezTo>
                  <a:pt x="14" y="18"/>
                  <a:pt x="11" y="15"/>
                  <a:pt x="8" y="13"/>
                </a:cubicBezTo>
                <a:cubicBezTo>
                  <a:pt x="7" y="12"/>
                  <a:pt x="7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9" y="10"/>
                  <a:pt x="10" y="10"/>
                </a:cubicBezTo>
                <a:close/>
                <a:moveTo>
                  <a:pt x="25" y="25"/>
                </a:moveTo>
                <a:cubicBezTo>
                  <a:pt x="28" y="28"/>
                  <a:pt x="31" y="30"/>
                  <a:pt x="34" y="33"/>
                </a:cubicBezTo>
                <a:cubicBezTo>
                  <a:pt x="35" y="34"/>
                  <a:pt x="35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6"/>
                  <a:pt x="32" y="36"/>
                  <a:pt x="32" y="35"/>
                </a:cubicBezTo>
                <a:cubicBezTo>
                  <a:pt x="29" y="33"/>
                  <a:pt x="26" y="30"/>
                  <a:pt x="23" y="27"/>
                </a:cubicBezTo>
                <a:cubicBezTo>
                  <a:pt x="22" y="27"/>
                  <a:pt x="22" y="26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4"/>
                  <a:pt x="25" y="24"/>
                  <a:pt x="25" y="25"/>
                </a:cubicBezTo>
                <a:close/>
                <a:moveTo>
                  <a:pt x="41" y="39"/>
                </a:moveTo>
                <a:cubicBezTo>
                  <a:pt x="43" y="42"/>
                  <a:pt x="46" y="45"/>
                  <a:pt x="49" y="47"/>
                </a:cubicBezTo>
                <a:cubicBezTo>
                  <a:pt x="50" y="48"/>
                  <a:pt x="50" y="49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7" y="50"/>
                  <a:pt x="47" y="50"/>
                </a:cubicBezTo>
                <a:cubicBezTo>
                  <a:pt x="44" y="47"/>
                  <a:pt x="41" y="44"/>
                  <a:pt x="38" y="42"/>
                </a:cubicBezTo>
                <a:cubicBezTo>
                  <a:pt x="38" y="41"/>
                  <a:pt x="38" y="40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9"/>
                  <a:pt x="40" y="39"/>
                  <a:pt x="41" y="39"/>
                </a:cubicBezTo>
                <a:close/>
              </a:path>
            </a:pathLst>
          </a:custGeom>
          <a:solidFill>
            <a:srgbClr val="9BDAC6"/>
          </a:solidFill>
          <a:ln w="9525">
            <a:solidFill>
              <a:srgbClr val="9BDAC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74" name="Freeform 25"/>
          <p:cNvSpPr/>
          <p:nvPr/>
        </p:nvSpPr>
        <p:spPr bwMode="auto">
          <a:xfrm>
            <a:off x="5329238" y="928688"/>
            <a:ext cx="6432550" cy="5000625"/>
          </a:xfrm>
          <a:custGeom>
            <a:avLst/>
            <a:gdLst>
              <a:gd name="T0" fmla="*/ 0 w 4052"/>
              <a:gd name="T1" fmla="*/ 0 h 4320"/>
              <a:gd name="T2" fmla="*/ 2147483647 w 4052"/>
              <a:gd name="T3" fmla="*/ 0 h 4320"/>
              <a:gd name="T4" fmla="*/ 2147483647 w 4052"/>
              <a:gd name="T5" fmla="*/ 2147483647 h 4320"/>
              <a:gd name="T6" fmla="*/ 0 w 4052"/>
              <a:gd name="T7" fmla="*/ 2147483647 h 4320"/>
              <a:gd name="T8" fmla="*/ 0 w 4052"/>
              <a:gd name="T9" fmla="*/ 0 h 4320"/>
              <a:gd name="T10" fmla="*/ 0 w 4052"/>
              <a:gd name="T11" fmla="*/ 0 h 4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52"/>
              <a:gd name="T19" fmla="*/ 0 h 4320"/>
              <a:gd name="T20" fmla="*/ 4052 w 4052"/>
              <a:gd name="T21" fmla="*/ 4320 h 43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52" h="4320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5" name="Freeform 26"/>
          <p:cNvSpPr/>
          <p:nvPr/>
        </p:nvSpPr>
        <p:spPr bwMode="auto">
          <a:xfrm>
            <a:off x="5335588" y="1417638"/>
            <a:ext cx="1736725" cy="955675"/>
          </a:xfrm>
          <a:custGeom>
            <a:avLst/>
            <a:gdLst>
              <a:gd name="T0" fmla="*/ 0 w 1094"/>
              <a:gd name="T1" fmla="*/ 0 h 602"/>
              <a:gd name="T2" fmla="*/ 2147483647 w 1094"/>
              <a:gd name="T3" fmla="*/ 0 h 602"/>
              <a:gd name="T4" fmla="*/ 2147483647 w 1094"/>
              <a:gd name="T5" fmla="*/ 2147483647 h 602"/>
              <a:gd name="T6" fmla="*/ 2147483647 w 1094"/>
              <a:gd name="T7" fmla="*/ 2147483647 h 602"/>
              <a:gd name="T8" fmla="*/ 0 w 1094"/>
              <a:gd name="T9" fmla="*/ 2147483647 h 602"/>
              <a:gd name="T10" fmla="*/ 0 w 1094"/>
              <a:gd name="T11" fmla="*/ 0 h 602"/>
              <a:gd name="T12" fmla="*/ 0 w 1094"/>
              <a:gd name="T13" fmla="*/ 0 h 6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4"/>
              <a:gd name="T22" fmla="*/ 0 h 602"/>
              <a:gd name="T23" fmla="*/ 1094 w 1094"/>
              <a:gd name="T24" fmla="*/ 602 h 6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4" h="602">
                <a:moveTo>
                  <a:pt x="0" y="0"/>
                </a:moveTo>
                <a:lnTo>
                  <a:pt x="911" y="0"/>
                </a:lnTo>
                <a:lnTo>
                  <a:pt x="1094" y="304"/>
                </a:lnTo>
                <a:lnTo>
                  <a:pt x="911" y="602"/>
                </a:lnTo>
                <a:lnTo>
                  <a:pt x="0" y="602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6" name="Freeform 27"/>
          <p:cNvSpPr/>
          <p:nvPr/>
        </p:nvSpPr>
        <p:spPr bwMode="auto">
          <a:xfrm>
            <a:off x="5027613" y="1317625"/>
            <a:ext cx="1954212" cy="955675"/>
          </a:xfrm>
          <a:custGeom>
            <a:avLst/>
            <a:gdLst>
              <a:gd name="T0" fmla="*/ 0 w 1231"/>
              <a:gd name="T1" fmla="*/ 0 h 602"/>
              <a:gd name="T2" fmla="*/ 2147483647 w 1231"/>
              <a:gd name="T3" fmla="*/ 0 h 602"/>
              <a:gd name="T4" fmla="*/ 2147483647 w 1231"/>
              <a:gd name="T5" fmla="*/ 2147483647 h 602"/>
              <a:gd name="T6" fmla="*/ 2147483647 w 1231"/>
              <a:gd name="T7" fmla="*/ 2147483647 h 602"/>
              <a:gd name="T8" fmla="*/ 0 w 1231"/>
              <a:gd name="T9" fmla="*/ 2147483647 h 602"/>
              <a:gd name="T10" fmla="*/ 0 w 1231"/>
              <a:gd name="T11" fmla="*/ 0 h 602"/>
              <a:gd name="T12" fmla="*/ 0 w 1231"/>
              <a:gd name="T13" fmla="*/ 0 h 6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1"/>
              <a:gd name="T22" fmla="*/ 0 h 602"/>
              <a:gd name="T23" fmla="*/ 1231 w 1231"/>
              <a:gd name="T24" fmla="*/ 602 h 6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1" h="602">
                <a:moveTo>
                  <a:pt x="0" y="0"/>
                </a:moveTo>
                <a:lnTo>
                  <a:pt x="1047" y="0"/>
                </a:lnTo>
                <a:lnTo>
                  <a:pt x="1231" y="299"/>
                </a:lnTo>
                <a:lnTo>
                  <a:pt x="1047" y="602"/>
                </a:lnTo>
                <a:lnTo>
                  <a:pt x="0" y="602"/>
                </a:lnTo>
                <a:lnTo>
                  <a:pt x="0" y="0"/>
                </a:lnTo>
                <a:close/>
              </a:path>
            </a:pathLst>
          </a:custGeom>
          <a:solidFill>
            <a:srgbClr val="9BD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7" name="Freeform 28"/>
          <p:cNvSpPr>
            <a:spLocks noEditPoints="1"/>
          </p:cNvSpPr>
          <p:nvPr/>
        </p:nvSpPr>
        <p:spPr bwMode="auto">
          <a:xfrm>
            <a:off x="5027613" y="1841500"/>
            <a:ext cx="1836737" cy="365125"/>
          </a:xfrm>
          <a:custGeom>
            <a:avLst/>
            <a:gdLst>
              <a:gd name="T0" fmla="*/ 2147483647 w 221"/>
              <a:gd name="T1" fmla="*/ 2147483647 h 44"/>
              <a:gd name="T2" fmla="*/ 2147483647 w 221"/>
              <a:gd name="T3" fmla="*/ 2147483647 h 44"/>
              <a:gd name="T4" fmla="*/ 2147483647 w 221"/>
              <a:gd name="T5" fmla="*/ 2147483647 h 44"/>
              <a:gd name="T6" fmla="*/ 2147483647 w 221"/>
              <a:gd name="T7" fmla="*/ 2147483647 h 44"/>
              <a:gd name="T8" fmla="*/ 2147483647 w 221"/>
              <a:gd name="T9" fmla="*/ 2147483647 h 44"/>
              <a:gd name="T10" fmla="*/ 2147483647 w 221"/>
              <a:gd name="T11" fmla="*/ 2147483647 h 44"/>
              <a:gd name="T12" fmla="*/ 2147483647 w 221"/>
              <a:gd name="T13" fmla="*/ 2147483647 h 44"/>
              <a:gd name="T14" fmla="*/ 2147483647 w 221"/>
              <a:gd name="T15" fmla="*/ 2147483647 h 44"/>
              <a:gd name="T16" fmla="*/ 2147483647 w 221"/>
              <a:gd name="T17" fmla="*/ 2147483647 h 44"/>
              <a:gd name="T18" fmla="*/ 2147483647 w 221"/>
              <a:gd name="T19" fmla="*/ 2147483647 h 44"/>
              <a:gd name="T20" fmla="*/ 2147483647 w 221"/>
              <a:gd name="T21" fmla="*/ 2147483647 h 44"/>
              <a:gd name="T22" fmla="*/ 2147483647 w 221"/>
              <a:gd name="T23" fmla="*/ 2147483647 h 44"/>
              <a:gd name="T24" fmla="*/ 2147483647 w 221"/>
              <a:gd name="T25" fmla="*/ 2147483647 h 44"/>
              <a:gd name="T26" fmla="*/ 2147483647 w 221"/>
              <a:gd name="T27" fmla="*/ 2147483647 h 44"/>
              <a:gd name="T28" fmla="*/ 2147483647 w 221"/>
              <a:gd name="T29" fmla="*/ 2147483647 h 44"/>
              <a:gd name="T30" fmla="*/ 2147483647 w 221"/>
              <a:gd name="T31" fmla="*/ 2147483647 h 44"/>
              <a:gd name="T32" fmla="*/ 2147483647 w 221"/>
              <a:gd name="T33" fmla="*/ 2147483647 h 44"/>
              <a:gd name="T34" fmla="*/ 2147483647 w 221"/>
              <a:gd name="T35" fmla="*/ 2147483647 h 44"/>
              <a:gd name="T36" fmla="*/ 2147483647 w 221"/>
              <a:gd name="T37" fmla="*/ 2147483647 h 44"/>
              <a:gd name="T38" fmla="*/ 0 w 221"/>
              <a:gd name="T39" fmla="*/ 2147483647 h 44"/>
              <a:gd name="T40" fmla="*/ 2147483647 w 221"/>
              <a:gd name="T41" fmla="*/ 2147483647 h 44"/>
              <a:gd name="T42" fmla="*/ 2147483647 w 221"/>
              <a:gd name="T43" fmla="*/ 2147483647 h 44"/>
              <a:gd name="T44" fmla="*/ 0 w 221"/>
              <a:gd name="T45" fmla="*/ 2147483647 h 44"/>
              <a:gd name="T46" fmla="*/ 2147483647 w 221"/>
              <a:gd name="T47" fmla="*/ 2147483647 h 44"/>
              <a:gd name="T48" fmla="*/ 2147483647 w 221"/>
              <a:gd name="T49" fmla="*/ 2147483647 h 44"/>
              <a:gd name="T50" fmla="*/ 2147483647 w 221"/>
              <a:gd name="T51" fmla="*/ 2147483647 h 44"/>
              <a:gd name="T52" fmla="*/ 2147483647 w 221"/>
              <a:gd name="T53" fmla="*/ 2147483647 h 44"/>
              <a:gd name="T54" fmla="*/ 2147483647 w 221"/>
              <a:gd name="T55" fmla="*/ 2147483647 h 44"/>
              <a:gd name="T56" fmla="*/ 2147483647 w 221"/>
              <a:gd name="T57" fmla="*/ 2147483647 h 44"/>
              <a:gd name="T58" fmla="*/ 2147483647 w 221"/>
              <a:gd name="T59" fmla="*/ 2147483647 h 44"/>
              <a:gd name="T60" fmla="*/ 2147483647 w 221"/>
              <a:gd name="T61" fmla="*/ 2147483647 h 44"/>
              <a:gd name="T62" fmla="*/ 2147483647 w 221"/>
              <a:gd name="T63" fmla="*/ 2147483647 h 44"/>
              <a:gd name="T64" fmla="*/ 2147483647 w 221"/>
              <a:gd name="T65" fmla="*/ 2147483647 h 44"/>
              <a:gd name="T66" fmla="*/ 2147483647 w 221"/>
              <a:gd name="T67" fmla="*/ 2147483647 h 44"/>
              <a:gd name="T68" fmla="*/ 2147483647 w 221"/>
              <a:gd name="T69" fmla="*/ 2147483647 h 44"/>
              <a:gd name="T70" fmla="*/ 2147483647 w 221"/>
              <a:gd name="T71" fmla="*/ 2147483647 h 44"/>
              <a:gd name="T72" fmla="*/ 2147483647 w 221"/>
              <a:gd name="T73" fmla="*/ 2147483647 h 44"/>
              <a:gd name="T74" fmla="*/ 2147483647 w 221"/>
              <a:gd name="T75" fmla="*/ 2147483647 h 44"/>
              <a:gd name="T76" fmla="*/ 2147483647 w 221"/>
              <a:gd name="T77" fmla="*/ 2147483647 h 44"/>
              <a:gd name="T78" fmla="*/ 2147483647 w 221"/>
              <a:gd name="T79" fmla="*/ 2147483647 h 44"/>
              <a:gd name="T80" fmla="*/ 2147483647 w 221"/>
              <a:gd name="T81" fmla="*/ 2147483647 h 44"/>
              <a:gd name="T82" fmla="*/ 2147483647 w 221"/>
              <a:gd name="T83" fmla="*/ 2147483647 h 44"/>
              <a:gd name="T84" fmla="*/ 2147483647 w 221"/>
              <a:gd name="T85" fmla="*/ 2147483647 h 44"/>
              <a:gd name="T86" fmla="*/ 2147483647 w 221"/>
              <a:gd name="T87" fmla="*/ 2147483647 h 44"/>
              <a:gd name="T88" fmla="*/ 2147483647 w 221"/>
              <a:gd name="T89" fmla="*/ 2147483647 h 44"/>
              <a:gd name="T90" fmla="*/ 2147483647 w 221"/>
              <a:gd name="T91" fmla="*/ 2147483647 h 44"/>
              <a:gd name="T92" fmla="*/ 2147483647 w 221"/>
              <a:gd name="T93" fmla="*/ 2147483647 h 44"/>
              <a:gd name="T94" fmla="*/ 2147483647 w 221"/>
              <a:gd name="T95" fmla="*/ 2147483647 h 44"/>
              <a:gd name="T96" fmla="*/ 2147483647 w 221"/>
              <a:gd name="T97" fmla="*/ 2147483647 h 44"/>
              <a:gd name="T98" fmla="*/ 2147483647 w 221"/>
              <a:gd name="T99" fmla="*/ 2147483647 h 44"/>
              <a:gd name="T100" fmla="*/ 2147483647 w 221"/>
              <a:gd name="T101" fmla="*/ 2147483647 h 44"/>
              <a:gd name="T102" fmla="*/ 2147483647 w 221"/>
              <a:gd name="T103" fmla="*/ 2147483647 h 44"/>
              <a:gd name="T104" fmla="*/ 2147483647 w 221"/>
              <a:gd name="T105" fmla="*/ 2147483647 h 44"/>
              <a:gd name="T106" fmla="*/ 2147483647 w 221"/>
              <a:gd name="T107" fmla="*/ 2147483647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1"/>
              <a:gd name="T163" fmla="*/ 0 h 44"/>
              <a:gd name="T164" fmla="*/ 221 w 221"/>
              <a:gd name="T165" fmla="*/ 44 h 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4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2"/>
                  <a:pt x="31" y="41"/>
                  <a:pt x="30" y="41"/>
                </a:cubicBezTo>
                <a:cubicBezTo>
                  <a:pt x="26" y="41"/>
                  <a:pt x="22" y="41"/>
                  <a:pt x="19" y="41"/>
                </a:cubicBezTo>
                <a:cubicBezTo>
                  <a:pt x="18" y="41"/>
                  <a:pt x="17" y="42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4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2"/>
                  <a:pt x="197" y="40"/>
                  <a:pt x="198" y="39"/>
                </a:cubicBezTo>
                <a:cubicBezTo>
                  <a:pt x="199" y="38"/>
                  <a:pt x="198" y="37"/>
                  <a:pt x="198" y="37"/>
                </a:cubicBezTo>
                <a:cubicBezTo>
                  <a:pt x="198" y="37"/>
                  <a:pt x="198" y="37"/>
                  <a:pt x="198" y="37"/>
                </a:cubicBezTo>
                <a:cubicBezTo>
                  <a:pt x="197" y="36"/>
                  <a:pt x="196" y="37"/>
                  <a:pt x="195" y="37"/>
                </a:cubicBezTo>
                <a:cubicBezTo>
                  <a:pt x="195" y="39"/>
                  <a:pt x="194" y="40"/>
                  <a:pt x="193" y="41"/>
                </a:cubicBezTo>
                <a:cubicBezTo>
                  <a:pt x="190" y="41"/>
                  <a:pt x="190" y="41"/>
                  <a:pt x="186" y="41"/>
                </a:cubicBezTo>
                <a:cubicBezTo>
                  <a:pt x="186" y="41"/>
                  <a:pt x="185" y="42"/>
                  <a:pt x="185" y="43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85" y="44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4"/>
                  <a:pt x="196" y="43"/>
                </a:cubicBezTo>
                <a:close/>
                <a:moveTo>
                  <a:pt x="217" y="1"/>
                </a:moveTo>
                <a:cubicBezTo>
                  <a:pt x="215" y="5"/>
                  <a:pt x="213" y="8"/>
                  <a:pt x="211" y="12"/>
                </a:cubicBezTo>
                <a:cubicBezTo>
                  <a:pt x="211" y="12"/>
                  <a:pt x="211" y="13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3" y="14"/>
                  <a:pt x="214" y="13"/>
                </a:cubicBezTo>
                <a:cubicBezTo>
                  <a:pt x="216" y="10"/>
                  <a:pt x="218" y="7"/>
                  <a:pt x="220" y="3"/>
                </a:cubicBezTo>
                <a:cubicBezTo>
                  <a:pt x="221" y="2"/>
                  <a:pt x="220" y="1"/>
                  <a:pt x="219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8" y="1"/>
                  <a:pt x="217" y="1"/>
                </a:cubicBezTo>
                <a:close/>
                <a:moveTo>
                  <a:pt x="206" y="19"/>
                </a:moveTo>
                <a:cubicBezTo>
                  <a:pt x="204" y="23"/>
                  <a:pt x="202" y="26"/>
                  <a:pt x="200" y="29"/>
                </a:cubicBezTo>
                <a:cubicBezTo>
                  <a:pt x="200" y="30"/>
                  <a:pt x="200" y="31"/>
                  <a:pt x="201" y="32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2"/>
                  <a:pt x="203" y="32"/>
                  <a:pt x="203" y="31"/>
                </a:cubicBezTo>
                <a:cubicBezTo>
                  <a:pt x="205" y="28"/>
                  <a:pt x="207" y="24"/>
                  <a:pt x="209" y="21"/>
                </a:cubicBezTo>
                <a:cubicBezTo>
                  <a:pt x="210" y="20"/>
                  <a:pt x="209" y="19"/>
                  <a:pt x="209" y="19"/>
                </a:cubicBezTo>
                <a:cubicBezTo>
                  <a:pt x="209" y="19"/>
                  <a:pt x="209" y="19"/>
                  <a:pt x="209" y="19"/>
                </a:cubicBezTo>
                <a:cubicBezTo>
                  <a:pt x="208" y="18"/>
                  <a:pt x="207" y="19"/>
                  <a:pt x="206" y="19"/>
                </a:cubicBezTo>
                <a:close/>
                <a:moveTo>
                  <a:pt x="0" y="41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4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9" y="41"/>
                  <a:pt x="8" y="41"/>
                </a:cubicBezTo>
                <a:cubicBezTo>
                  <a:pt x="0" y="41"/>
                  <a:pt x="0" y="41"/>
                  <a:pt x="0" y="41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4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2"/>
                  <a:pt x="52" y="41"/>
                  <a:pt x="51" y="41"/>
                </a:cubicBezTo>
                <a:cubicBezTo>
                  <a:pt x="47" y="41"/>
                  <a:pt x="43" y="41"/>
                  <a:pt x="40" y="41"/>
                </a:cubicBezTo>
                <a:cubicBezTo>
                  <a:pt x="39" y="41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4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4" y="42"/>
                  <a:pt x="73" y="41"/>
                  <a:pt x="72" y="41"/>
                </a:cubicBezTo>
                <a:cubicBezTo>
                  <a:pt x="68" y="41"/>
                  <a:pt x="64" y="41"/>
                  <a:pt x="60" y="41"/>
                </a:cubicBezTo>
                <a:cubicBezTo>
                  <a:pt x="60" y="41"/>
                  <a:pt x="59" y="42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4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4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2"/>
                  <a:pt x="94" y="41"/>
                  <a:pt x="93" y="41"/>
                </a:cubicBezTo>
                <a:cubicBezTo>
                  <a:pt x="89" y="41"/>
                  <a:pt x="85" y="41"/>
                  <a:pt x="81" y="41"/>
                </a:cubicBezTo>
                <a:cubicBezTo>
                  <a:pt x="81" y="41"/>
                  <a:pt x="80" y="42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4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4"/>
                  <a:pt x="116" y="43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6" y="42"/>
                  <a:pt x="115" y="41"/>
                  <a:pt x="114" y="41"/>
                </a:cubicBezTo>
                <a:cubicBezTo>
                  <a:pt x="110" y="41"/>
                  <a:pt x="106" y="41"/>
                  <a:pt x="102" y="41"/>
                </a:cubicBezTo>
                <a:cubicBezTo>
                  <a:pt x="102" y="41"/>
                  <a:pt x="101" y="42"/>
                  <a:pt x="101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44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4"/>
                  <a:pt x="137" y="43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2"/>
                  <a:pt x="136" y="41"/>
                  <a:pt x="135" y="41"/>
                </a:cubicBezTo>
                <a:cubicBezTo>
                  <a:pt x="131" y="41"/>
                  <a:pt x="127" y="41"/>
                  <a:pt x="123" y="41"/>
                </a:cubicBezTo>
                <a:cubicBezTo>
                  <a:pt x="123" y="41"/>
                  <a:pt x="122" y="42"/>
                  <a:pt x="122" y="43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4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4"/>
                  <a:pt x="158" y="43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8" y="42"/>
                  <a:pt x="157" y="41"/>
                  <a:pt x="156" y="41"/>
                </a:cubicBezTo>
                <a:cubicBezTo>
                  <a:pt x="152" y="41"/>
                  <a:pt x="148" y="41"/>
                  <a:pt x="144" y="41"/>
                </a:cubicBezTo>
                <a:cubicBezTo>
                  <a:pt x="144" y="41"/>
                  <a:pt x="143" y="42"/>
                  <a:pt x="14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44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4"/>
                  <a:pt x="179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9" y="42"/>
                  <a:pt x="178" y="41"/>
                  <a:pt x="177" y="41"/>
                </a:cubicBezTo>
                <a:cubicBezTo>
                  <a:pt x="173" y="41"/>
                  <a:pt x="169" y="41"/>
                  <a:pt x="165" y="41"/>
                </a:cubicBezTo>
                <a:cubicBezTo>
                  <a:pt x="165" y="41"/>
                  <a:pt x="164" y="42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4"/>
                  <a:pt x="165" y="44"/>
                  <a:pt x="165" y="44"/>
                </a:cubicBezTo>
                <a:close/>
              </a:path>
            </a:pathLst>
          </a:custGeom>
          <a:solidFill>
            <a:srgbClr val="F7BF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8" name="Freeform 29"/>
          <p:cNvSpPr>
            <a:spLocks noEditPoints="1"/>
          </p:cNvSpPr>
          <p:nvPr/>
        </p:nvSpPr>
        <p:spPr bwMode="auto">
          <a:xfrm>
            <a:off x="5027613" y="1376363"/>
            <a:ext cx="1870075" cy="431800"/>
          </a:xfrm>
          <a:custGeom>
            <a:avLst/>
            <a:gdLst>
              <a:gd name="T0" fmla="*/ 2147483647 w 225"/>
              <a:gd name="T1" fmla="*/ 0 h 52"/>
              <a:gd name="T2" fmla="*/ 2147483647 w 225"/>
              <a:gd name="T3" fmla="*/ 2147483647 h 52"/>
              <a:gd name="T4" fmla="*/ 2147483647 w 225"/>
              <a:gd name="T5" fmla="*/ 2147483647 h 52"/>
              <a:gd name="T6" fmla="*/ 2147483647 w 225"/>
              <a:gd name="T7" fmla="*/ 2147483647 h 52"/>
              <a:gd name="T8" fmla="*/ 2147483647 w 225"/>
              <a:gd name="T9" fmla="*/ 2147483647 h 52"/>
              <a:gd name="T10" fmla="*/ 2147483647 w 225"/>
              <a:gd name="T11" fmla="*/ 2147483647 h 52"/>
              <a:gd name="T12" fmla="*/ 2147483647 w 225"/>
              <a:gd name="T13" fmla="*/ 2147483647 h 52"/>
              <a:gd name="T14" fmla="*/ 2147483647 w 225"/>
              <a:gd name="T15" fmla="*/ 2147483647 h 52"/>
              <a:gd name="T16" fmla="*/ 2147483647 w 225"/>
              <a:gd name="T17" fmla="*/ 2147483647 h 52"/>
              <a:gd name="T18" fmla="*/ 2147483647 w 225"/>
              <a:gd name="T19" fmla="*/ 2147483647 h 52"/>
              <a:gd name="T20" fmla="*/ 2147483647 w 225"/>
              <a:gd name="T21" fmla="*/ 2147483647 h 52"/>
              <a:gd name="T22" fmla="*/ 2147483647 w 225"/>
              <a:gd name="T23" fmla="*/ 2147483647 h 52"/>
              <a:gd name="T24" fmla="*/ 2147483647 w 225"/>
              <a:gd name="T25" fmla="*/ 2147483647 h 52"/>
              <a:gd name="T26" fmla="*/ 2147483647 w 225"/>
              <a:gd name="T27" fmla="*/ 0 h 52"/>
              <a:gd name="T28" fmla="*/ 2147483647 w 225"/>
              <a:gd name="T29" fmla="*/ 2147483647 h 52"/>
              <a:gd name="T30" fmla="*/ 2147483647 w 225"/>
              <a:gd name="T31" fmla="*/ 2147483647 h 52"/>
              <a:gd name="T32" fmla="*/ 2147483647 w 225"/>
              <a:gd name="T33" fmla="*/ 2147483647 h 52"/>
              <a:gd name="T34" fmla="*/ 2147483647 w 225"/>
              <a:gd name="T35" fmla="*/ 2147483647 h 52"/>
              <a:gd name="T36" fmla="*/ 2147483647 w 225"/>
              <a:gd name="T37" fmla="*/ 2147483647 h 52"/>
              <a:gd name="T38" fmla="*/ 2147483647 w 225"/>
              <a:gd name="T39" fmla="*/ 2147483647 h 52"/>
              <a:gd name="T40" fmla="*/ 2147483647 w 225"/>
              <a:gd name="T41" fmla="*/ 2147483647 h 52"/>
              <a:gd name="T42" fmla="*/ 2147483647 w 225"/>
              <a:gd name="T43" fmla="*/ 2147483647 h 52"/>
              <a:gd name="T44" fmla="*/ 2147483647 w 225"/>
              <a:gd name="T45" fmla="*/ 2147483647 h 52"/>
              <a:gd name="T46" fmla="*/ 2147483647 w 225"/>
              <a:gd name="T47" fmla="*/ 2147483647 h 52"/>
              <a:gd name="T48" fmla="*/ 0 w 225"/>
              <a:gd name="T49" fmla="*/ 0 h 52"/>
              <a:gd name="T50" fmla="*/ 2147483647 w 225"/>
              <a:gd name="T51" fmla="*/ 2147483647 h 52"/>
              <a:gd name="T52" fmla="*/ 2147483647 w 225"/>
              <a:gd name="T53" fmla="*/ 2147483647 h 52"/>
              <a:gd name="T54" fmla="*/ 2147483647 w 225"/>
              <a:gd name="T55" fmla="*/ 0 h 52"/>
              <a:gd name="T56" fmla="*/ 2147483647 w 225"/>
              <a:gd name="T57" fmla="*/ 2147483647 h 52"/>
              <a:gd name="T58" fmla="*/ 2147483647 w 225"/>
              <a:gd name="T59" fmla="*/ 2147483647 h 52"/>
              <a:gd name="T60" fmla="*/ 2147483647 w 225"/>
              <a:gd name="T61" fmla="*/ 2147483647 h 52"/>
              <a:gd name="T62" fmla="*/ 2147483647 w 225"/>
              <a:gd name="T63" fmla="*/ 0 h 52"/>
              <a:gd name="T64" fmla="*/ 2147483647 w 225"/>
              <a:gd name="T65" fmla="*/ 0 h 52"/>
              <a:gd name="T66" fmla="*/ 2147483647 w 225"/>
              <a:gd name="T67" fmla="*/ 2147483647 h 52"/>
              <a:gd name="T68" fmla="*/ 2147483647 w 225"/>
              <a:gd name="T69" fmla="*/ 2147483647 h 52"/>
              <a:gd name="T70" fmla="*/ 2147483647 w 225"/>
              <a:gd name="T71" fmla="*/ 2147483647 h 52"/>
              <a:gd name="T72" fmla="*/ 2147483647 w 225"/>
              <a:gd name="T73" fmla="*/ 0 h 52"/>
              <a:gd name="T74" fmla="*/ 2147483647 w 225"/>
              <a:gd name="T75" fmla="*/ 2147483647 h 52"/>
              <a:gd name="T76" fmla="*/ 2147483647 w 225"/>
              <a:gd name="T77" fmla="*/ 2147483647 h 52"/>
              <a:gd name="T78" fmla="*/ 2147483647 w 225"/>
              <a:gd name="T79" fmla="*/ 2147483647 h 52"/>
              <a:gd name="T80" fmla="*/ 2147483647 w 225"/>
              <a:gd name="T81" fmla="*/ 0 h 52"/>
              <a:gd name="T82" fmla="*/ 2147483647 w 225"/>
              <a:gd name="T83" fmla="*/ 0 h 52"/>
              <a:gd name="T84" fmla="*/ 2147483647 w 225"/>
              <a:gd name="T85" fmla="*/ 2147483647 h 52"/>
              <a:gd name="T86" fmla="*/ 2147483647 w 225"/>
              <a:gd name="T87" fmla="*/ 2147483647 h 52"/>
              <a:gd name="T88" fmla="*/ 2147483647 w 225"/>
              <a:gd name="T89" fmla="*/ 2147483647 h 52"/>
              <a:gd name="T90" fmla="*/ 2147483647 w 225"/>
              <a:gd name="T91" fmla="*/ 0 h 52"/>
              <a:gd name="T92" fmla="*/ 2147483647 w 225"/>
              <a:gd name="T93" fmla="*/ 2147483647 h 52"/>
              <a:gd name="T94" fmla="*/ 2147483647 w 225"/>
              <a:gd name="T95" fmla="*/ 2147483647 h 52"/>
              <a:gd name="T96" fmla="*/ 2147483647 w 225"/>
              <a:gd name="T97" fmla="*/ 2147483647 h 52"/>
              <a:gd name="T98" fmla="*/ 2147483647 w 225"/>
              <a:gd name="T99" fmla="*/ 0 h 52"/>
              <a:gd name="T100" fmla="*/ 2147483647 w 225"/>
              <a:gd name="T101" fmla="*/ 0 h 52"/>
              <a:gd name="T102" fmla="*/ 2147483647 w 225"/>
              <a:gd name="T103" fmla="*/ 2147483647 h 52"/>
              <a:gd name="T104" fmla="*/ 2147483647 w 225"/>
              <a:gd name="T105" fmla="*/ 2147483647 h 52"/>
              <a:gd name="T106" fmla="*/ 2147483647 w 225"/>
              <a:gd name="T107" fmla="*/ 2147483647 h 52"/>
              <a:gd name="T108" fmla="*/ 2147483647 w 225"/>
              <a:gd name="T109" fmla="*/ 0 h 52"/>
              <a:gd name="T110" fmla="*/ 2147483647 w 225"/>
              <a:gd name="T111" fmla="*/ 2147483647 h 52"/>
              <a:gd name="T112" fmla="*/ 2147483647 w 225"/>
              <a:gd name="T113" fmla="*/ 2147483647 h 52"/>
              <a:gd name="T114" fmla="*/ 2147483647 w 225"/>
              <a:gd name="T115" fmla="*/ 2147483647 h 52"/>
              <a:gd name="T116" fmla="*/ 2147483647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5"/>
              <a:gd name="T178" fmla="*/ 0 h 52"/>
              <a:gd name="T179" fmla="*/ 225 w 225"/>
              <a:gd name="T180" fmla="*/ 52 h 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3"/>
                  <a:pt x="30" y="3"/>
                </a:cubicBezTo>
                <a:cubicBezTo>
                  <a:pt x="26" y="3"/>
                  <a:pt x="22" y="3"/>
                  <a:pt x="19" y="3"/>
                </a:cubicBezTo>
                <a:cubicBezTo>
                  <a:pt x="18" y="3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1"/>
                  <a:pt x="222" y="50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5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3"/>
                </a:cubicBezTo>
                <a:cubicBezTo>
                  <a:pt x="190" y="3"/>
                  <a:pt x="190" y="3"/>
                  <a:pt x="186" y="3"/>
                </a:cubicBezTo>
                <a:cubicBezTo>
                  <a:pt x="186" y="3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6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0"/>
                  <a:pt x="214" y="31"/>
                </a:cubicBezTo>
                <a:cubicBezTo>
                  <a:pt x="216" y="34"/>
                  <a:pt x="218" y="38"/>
                  <a:pt x="220" y="41"/>
                </a:cubicBezTo>
                <a:cubicBezTo>
                  <a:pt x="221" y="42"/>
                  <a:pt x="220" y="43"/>
                  <a:pt x="219" y="43"/>
                </a:cubicBezTo>
                <a:cubicBezTo>
                  <a:pt x="219" y="43"/>
                  <a:pt x="219" y="43"/>
                  <a:pt x="219" y="43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8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2"/>
                  <a:pt x="203" y="13"/>
                </a:cubicBezTo>
                <a:cubicBezTo>
                  <a:pt x="205" y="17"/>
                  <a:pt x="207" y="20"/>
                  <a:pt x="209" y="23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3"/>
                  <a:pt x="8" y="3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3"/>
                  <a:pt x="51" y="3"/>
                </a:cubicBezTo>
                <a:cubicBezTo>
                  <a:pt x="47" y="3"/>
                  <a:pt x="43" y="3"/>
                  <a:pt x="40" y="3"/>
                </a:cubicBezTo>
                <a:cubicBezTo>
                  <a:pt x="39" y="3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3"/>
                  <a:pt x="72" y="3"/>
                </a:cubicBezTo>
                <a:cubicBezTo>
                  <a:pt x="68" y="3"/>
                  <a:pt x="64" y="3"/>
                  <a:pt x="60" y="3"/>
                </a:cubicBezTo>
                <a:cubicBezTo>
                  <a:pt x="60" y="3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3"/>
                  <a:pt x="93" y="3"/>
                </a:cubicBezTo>
                <a:cubicBezTo>
                  <a:pt x="89" y="3"/>
                  <a:pt x="85" y="3"/>
                  <a:pt x="81" y="3"/>
                </a:cubicBezTo>
                <a:cubicBezTo>
                  <a:pt x="81" y="3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3"/>
                  <a:pt x="114" y="3"/>
                </a:cubicBezTo>
                <a:cubicBezTo>
                  <a:pt x="110" y="3"/>
                  <a:pt x="106" y="3"/>
                  <a:pt x="102" y="3"/>
                </a:cubicBezTo>
                <a:cubicBezTo>
                  <a:pt x="102" y="3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3"/>
                  <a:pt x="135" y="3"/>
                </a:cubicBezTo>
                <a:cubicBezTo>
                  <a:pt x="131" y="3"/>
                  <a:pt x="127" y="3"/>
                  <a:pt x="123" y="3"/>
                </a:cubicBezTo>
                <a:cubicBezTo>
                  <a:pt x="123" y="3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3"/>
                  <a:pt x="156" y="3"/>
                </a:cubicBezTo>
                <a:cubicBezTo>
                  <a:pt x="152" y="3"/>
                  <a:pt x="148" y="3"/>
                  <a:pt x="144" y="3"/>
                </a:cubicBezTo>
                <a:cubicBezTo>
                  <a:pt x="144" y="3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3"/>
                  <a:pt x="177" y="3"/>
                </a:cubicBezTo>
                <a:cubicBezTo>
                  <a:pt x="173" y="3"/>
                  <a:pt x="169" y="3"/>
                  <a:pt x="165" y="3"/>
                </a:cubicBezTo>
                <a:cubicBezTo>
                  <a:pt x="165" y="3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rgbClr val="F7BF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9" name="Freeform 30"/>
          <p:cNvSpPr/>
          <p:nvPr/>
        </p:nvSpPr>
        <p:spPr bwMode="auto">
          <a:xfrm>
            <a:off x="5335588" y="3038475"/>
            <a:ext cx="1736725" cy="955675"/>
          </a:xfrm>
          <a:custGeom>
            <a:avLst/>
            <a:gdLst>
              <a:gd name="T0" fmla="*/ 0 w 1094"/>
              <a:gd name="T1" fmla="*/ 0 h 602"/>
              <a:gd name="T2" fmla="*/ 2147483647 w 1094"/>
              <a:gd name="T3" fmla="*/ 0 h 602"/>
              <a:gd name="T4" fmla="*/ 2147483647 w 1094"/>
              <a:gd name="T5" fmla="*/ 2147483647 h 602"/>
              <a:gd name="T6" fmla="*/ 2147483647 w 1094"/>
              <a:gd name="T7" fmla="*/ 2147483647 h 602"/>
              <a:gd name="T8" fmla="*/ 0 w 1094"/>
              <a:gd name="T9" fmla="*/ 2147483647 h 602"/>
              <a:gd name="T10" fmla="*/ 0 w 1094"/>
              <a:gd name="T11" fmla="*/ 0 h 602"/>
              <a:gd name="T12" fmla="*/ 0 w 1094"/>
              <a:gd name="T13" fmla="*/ 0 h 6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4"/>
              <a:gd name="T22" fmla="*/ 0 h 602"/>
              <a:gd name="T23" fmla="*/ 1094 w 1094"/>
              <a:gd name="T24" fmla="*/ 602 h 6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4" h="602">
                <a:moveTo>
                  <a:pt x="0" y="0"/>
                </a:moveTo>
                <a:lnTo>
                  <a:pt x="911" y="0"/>
                </a:lnTo>
                <a:lnTo>
                  <a:pt x="1094" y="304"/>
                </a:lnTo>
                <a:lnTo>
                  <a:pt x="911" y="602"/>
                </a:lnTo>
                <a:lnTo>
                  <a:pt x="0" y="602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80" name="Freeform 31"/>
          <p:cNvSpPr/>
          <p:nvPr/>
        </p:nvSpPr>
        <p:spPr bwMode="auto">
          <a:xfrm>
            <a:off x="5027613" y="2938463"/>
            <a:ext cx="1954212" cy="955675"/>
          </a:xfrm>
          <a:custGeom>
            <a:avLst/>
            <a:gdLst>
              <a:gd name="T0" fmla="*/ 0 w 1231"/>
              <a:gd name="T1" fmla="*/ 0 h 602"/>
              <a:gd name="T2" fmla="*/ 2147483647 w 1231"/>
              <a:gd name="T3" fmla="*/ 0 h 602"/>
              <a:gd name="T4" fmla="*/ 2147483647 w 1231"/>
              <a:gd name="T5" fmla="*/ 2147483647 h 602"/>
              <a:gd name="T6" fmla="*/ 2147483647 w 1231"/>
              <a:gd name="T7" fmla="*/ 2147483647 h 602"/>
              <a:gd name="T8" fmla="*/ 0 w 1231"/>
              <a:gd name="T9" fmla="*/ 2147483647 h 602"/>
              <a:gd name="T10" fmla="*/ 0 w 1231"/>
              <a:gd name="T11" fmla="*/ 0 h 602"/>
              <a:gd name="T12" fmla="*/ 0 w 1231"/>
              <a:gd name="T13" fmla="*/ 0 h 6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1"/>
              <a:gd name="T22" fmla="*/ 0 h 602"/>
              <a:gd name="T23" fmla="*/ 1231 w 1231"/>
              <a:gd name="T24" fmla="*/ 602 h 6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1" h="602">
                <a:moveTo>
                  <a:pt x="0" y="0"/>
                </a:moveTo>
                <a:lnTo>
                  <a:pt x="1047" y="0"/>
                </a:lnTo>
                <a:lnTo>
                  <a:pt x="1231" y="299"/>
                </a:lnTo>
                <a:lnTo>
                  <a:pt x="1047" y="602"/>
                </a:lnTo>
                <a:lnTo>
                  <a:pt x="0" y="602"/>
                </a:lnTo>
                <a:lnTo>
                  <a:pt x="0" y="0"/>
                </a:lnTo>
                <a:close/>
              </a:path>
            </a:pathLst>
          </a:custGeom>
          <a:solidFill>
            <a:srgbClr val="009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81" name="Freeform 32"/>
          <p:cNvSpPr>
            <a:spLocks noEditPoints="1"/>
          </p:cNvSpPr>
          <p:nvPr/>
        </p:nvSpPr>
        <p:spPr bwMode="auto">
          <a:xfrm>
            <a:off x="5027613" y="3470275"/>
            <a:ext cx="1836737" cy="366713"/>
          </a:xfrm>
          <a:custGeom>
            <a:avLst/>
            <a:gdLst>
              <a:gd name="T0" fmla="*/ 2147483647 w 221"/>
              <a:gd name="T1" fmla="*/ 2147483647 h 44"/>
              <a:gd name="T2" fmla="*/ 2147483647 w 221"/>
              <a:gd name="T3" fmla="*/ 2147483647 h 44"/>
              <a:gd name="T4" fmla="*/ 2147483647 w 221"/>
              <a:gd name="T5" fmla="*/ 2147483647 h 44"/>
              <a:gd name="T6" fmla="*/ 2147483647 w 221"/>
              <a:gd name="T7" fmla="*/ 2147483647 h 44"/>
              <a:gd name="T8" fmla="*/ 2147483647 w 221"/>
              <a:gd name="T9" fmla="*/ 2147483647 h 44"/>
              <a:gd name="T10" fmla="*/ 2147483647 w 221"/>
              <a:gd name="T11" fmla="*/ 2147483647 h 44"/>
              <a:gd name="T12" fmla="*/ 2147483647 w 221"/>
              <a:gd name="T13" fmla="*/ 2147483647 h 44"/>
              <a:gd name="T14" fmla="*/ 2147483647 w 221"/>
              <a:gd name="T15" fmla="*/ 2147483647 h 44"/>
              <a:gd name="T16" fmla="*/ 2147483647 w 221"/>
              <a:gd name="T17" fmla="*/ 2147483647 h 44"/>
              <a:gd name="T18" fmla="*/ 2147483647 w 221"/>
              <a:gd name="T19" fmla="*/ 2147483647 h 44"/>
              <a:gd name="T20" fmla="*/ 2147483647 w 221"/>
              <a:gd name="T21" fmla="*/ 2147483647 h 44"/>
              <a:gd name="T22" fmla="*/ 2147483647 w 221"/>
              <a:gd name="T23" fmla="*/ 2147483647 h 44"/>
              <a:gd name="T24" fmla="*/ 2147483647 w 221"/>
              <a:gd name="T25" fmla="*/ 2147483647 h 44"/>
              <a:gd name="T26" fmla="*/ 2147483647 w 221"/>
              <a:gd name="T27" fmla="*/ 0 h 44"/>
              <a:gd name="T28" fmla="*/ 2147483647 w 221"/>
              <a:gd name="T29" fmla="*/ 2147483647 h 44"/>
              <a:gd name="T30" fmla="*/ 2147483647 w 221"/>
              <a:gd name="T31" fmla="*/ 2147483647 h 44"/>
              <a:gd name="T32" fmla="*/ 2147483647 w 221"/>
              <a:gd name="T33" fmla="*/ 2147483647 h 44"/>
              <a:gd name="T34" fmla="*/ 2147483647 w 221"/>
              <a:gd name="T35" fmla="*/ 2147483647 h 44"/>
              <a:gd name="T36" fmla="*/ 2147483647 w 221"/>
              <a:gd name="T37" fmla="*/ 2147483647 h 44"/>
              <a:gd name="T38" fmla="*/ 0 w 221"/>
              <a:gd name="T39" fmla="*/ 2147483647 h 44"/>
              <a:gd name="T40" fmla="*/ 2147483647 w 221"/>
              <a:gd name="T41" fmla="*/ 2147483647 h 44"/>
              <a:gd name="T42" fmla="*/ 2147483647 w 221"/>
              <a:gd name="T43" fmla="*/ 2147483647 h 44"/>
              <a:gd name="T44" fmla="*/ 0 w 221"/>
              <a:gd name="T45" fmla="*/ 2147483647 h 44"/>
              <a:gd name="T46" fmla="*/ 2147483647 w 221"/>
              <a:gd name="T47" fmla="*/ 2147483647 h 44"/>
              <a:gd name="T48" fmla="*/ 2147483647 w 221"/>
              <a:gd name="T49" fmla="*/ 2147483647 h 44"/>
              <a:gd name="T50" fmla="*/ 2147483647 w 221"/>
              <a:gd name="T51" fmla="*/ 2147483647 h 44"/>
              <a:gd name="T52" fmla="*/ 2147483647 w 221"/>
              <a:gd name="T53" fmla="*/ 2147483647 h 44"/>
              <a:gd name="T54" fmla="*/ 2147483647 w 221"/>
              <a:gd name="T55" fmla="*/ 2147483647 h 44"/>
              <a:gd name="T56" fmla="*/ 2147483647 w 221"/>
              <a:gd name="T57" fmla="*/ 2147483647 h 44"/>
              <a:gd name="T58" fmla="*/ 2147483647 w 221"/>
              <a:gd name="T59" fmla="*/ 2147483647 h 44"/>
              <a:gd name="T60" fmla="*/ 2147483647 w 221"/>
              <a:gd name="T61" fmla="*/ 2147483647 h 44"/>
              <a:gd name="T62" fmla="*/ 2147483647 w 221"/>
              <a:gd name="T63" fmla="*/ 2147483647 h 44"/>
              <a:gd name="T64" fmla="*/ 2147483647 w 221"/>
              <a:gd name="T65" fmla="*/ 2147483647 h 44"/>
              <a:gd name="T66" fmla="*/ 2147483647 w 221"/>
              <a:gd name="T67" fmla="*/ 2147483647 h 44"/>
              <a:gd name="T68" fmla="*/ 2147483647 w 221"/>
              <a:gd name="T69" fmla="*/ 2147483647 h 44"/>
              <a:gd name="T70" fmla="*/ 2147483647 w 221"/>
              <a:gd name="T71" fmla="*/ 2147483647 h 44"/>
              <a:gd name="T72" fmla="*/ 2147483647 w 221"/>
              <a:gd name="T73" fmla="*/ 2147483647 h 44"/>
              <a:gd name="T74" fmla="*/ 2147483647 w 221"/>
              <a:gd name="T75" fmla="*/ 2147483647 h 44"/>
              <a:gd name="T76" fmla="*/ 2147483647 w 221"/>
              <a:gd name="T77" fmla="*/ 2147483647 h 44"/>
              <a:gd name="T78" fmla="*/ 2147483647 w 221"/>
              <a:gd name="T79" fmla="*/ 2147483647 h 44"/>
              <a:gd name="T80" fmla="*/ 2147483647 w 221"/>
              <a:gd name="T81" fmla="*/ 2147483647 h 44"/>
              <a:gd name="T82" fmla="*/ 2147483647 w 221"/>
              <a:gd name="T83" fmla="*/ 2147483647 h 44"/>
              <a:gd name="T84" fmla="*/ 2147483647 w 221"/>
              <a:gd name="T85" fmla="*/ 2147483647 h 44"/>
              <a:gd name="T86" fmla="*/ 2147483647 w 221"/>
              <a:gd name="T87" fmla="*/ 2147483647 h 44"/>
              <a:gd name="T88" fmla="*/ 2147483647 w 221"/>
              <a:gd name="T89" fmla="*/ 2147483647 h 44"/>
              <a:gd name="T90" fmla="*/ 2147483647 w 221"/>
              <a:gd name="T91" fmla="*/ 2147483647 h 44"/>
              <a:gd name="T92" fmla="*/ 2147483647 w 221"/>
              <a:gd name="T93" fmla="*/ 2147483647 h 44"/>
              <a:gd name="T94" fmla="*/ 2147483647 w 221"/>
              <a:gd name="T95" fmla="*/ 2147483647 h 44"/>
              <a:gd name="T96" fmla="*/ 2147483647 w 221"/>
              <a:gd name="T97" fmla="*/ 2147483647 h 44"/>
              <a:gd name="T98" fmla="*/ 2147483647 w 221"/>
              <a:gd name="T99" fmla="*/ 2147483647 h 44"/>
              <a:gd name="T100" fmla="*/ 2147483647 w 221"/>
              <a:gd name="T101" fmla="*/ 2147483647 h 44"/>
              <a:gd name="T102" fmla="*/ 2147483647 w 221"/>
              <a:gd name="T103" fmla="*/ 2147483647 h 44"/>
              <a:gd name="T104" fmla="*/ 2147483647 w 221"/>
              <a:gd name="T105" fmla="*/ 2147483647 h 44"/>
              <a:gd name="T106" fmla="*/ 2147483647 w 221"/>
              <a:gd name="T107" fmla="*/ 2147483647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1"/>
              <a:gd name="T163" fmla="*/ 0 h 44"/>
              <a:gd name="T164" fmla="*/ 221 w 221"/>
              <a:gd name="T165" fmla="*/ 44 h 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2"/>
                </a:moveTo>
                <a:cubicBezTo>
                  <a:pt x="196" y="41"/>
                  <a:pt x="197" y="40"/>
                  <a:pt x="198" y="38"/>
                </a:cubicBezTo>
                <a:cubicBezTo>
                  <a:pt x="199" y="38"/>
                  <a:pt x="198" y="36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2"/>
                </a:cubicBezTo>
                <a:close/>
                <a:moveTo>
                  <a:pt x="217" y="1"/>
                </a:moveTo>
                <a:cubicBezTo>
                  <a:pt x="215" y="4"/>
                  <a:pt x="213" y="7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3"/>
                  <a:pt x="214" y="12"/>
                </a:cubicBezTo>
                <a:cubicBezTo>
                  <a:pt x="216" y="9"/>
                  <a:pt x="218" y="6"/>
                  <a:pt x="220" y="2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5"/>
                  <a:pt x="200" y="29"/>
                </a:cubicBezTo>
                <a:cubicBezTo>
                  <a:pt x="200" y="29"/>
                  <a:pt x="200" y="30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1"/>
                  <a:pt x="203" y="31"/>
                  <a:pt x="203" y="30"/>
                </a:cubicBezTo>
                <a:cubicBezTo>
                  <a:pt x="205" y="27"/>
                  <a:pt x="207" y="24"/>
                  <a:pt x="209" y="20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82" name="Freeform 33"/>
          <p:cNvSpPr>
            <a:spLocks noEditPoints="1"/>
          </p:cNvSpPr>
          <p:nvPr/>
        </p:nvSpPr>
        <p:spPr bwMode="auto">
          <a:xfrm>
            <a:off x="5027613" y="2997200"/>
            <a:ext cx="1870075" cy="431800"/>
          </a:xfrm>
          <a:custGeom>
            <a:avLst/>
            <a:gdLst>
              <a:gd name="T0" fmla="*/ 2147483647 w 225"/>
              <a:gd name="T1" fmla="*/ 0 h 52"/>
              <a:gd name="T2" fmla="*/ 2147483647 w 225"/>
              <a:gd name="T3" fmla="*/ 2147483647 h 52"/>
              <a:gd name="T4" fmla="*/ 2147483647 w 225"/>
              <a:gd name="T5" fmla="*/ 2147483647 h 52"/>
              <a:gd name="T6" fmla="*/ 2147483647 w 225"/>
              <a:gd name="T7" fmla="*/ 2147483647 h 52"/>
              <a:gd name="T8" fmla="*/ 2147483647 w 225"/>
              <a:gd name="T9" fmla="*/ 2147483647 h 52"/>
              <a:gd name="T10" fmla="*/ 2147483647 w 225"/>
              <a:gd name="T11" fmla="*/ 2147483647 h 52"/>
              <a:gd name="T12" fmla="*/ 2147483647 w 225"/>
              <a:gd name="T13" fmla="*/ 2147483647 h 52"/>
              <a:gd name="T14" fmla="*/ 2147483647 w 225"/>
              <a:gd name="T15" fmla="*/ 2147483647 h 52"/>
              <a:gd name="T16" fmla="*/ 2147483647 w 225"/>
              <a:gd name="T17" fmla="*/ 2147483647 h 52"/>
              <a:gd name="T18" fmla="*/ 2147483647 w 225"/>
              <a:gd name="T19" fmla="*/ 2147483647 h 52"/>
              <a:gd name="T20" fmla="*/ 2147483647 w 225"/>
              <a:gd name="T21" fmla="*/ 2147483647 h 52"/>
              <a:gd name="T22" fmla="*/ 2147483647 w 225"/>
              <a:gd name="T23" fmla="*/ 2147483647 h 52"/>
              <a:gd name="T24" fmla="*/ 2147483647 w 225"/>
              <a:gd name="T25" fmla="*/ 2147483647 h 52"/>
              <a:gd name="T26" fmla="*/ 2147483647 w 225"/>
              <a:gd name="T27" fmla="*/ 0 h 52"/>
              <a:gd name="T28" fmla="*/ 2147483647 w 225"/>
              <a:gd name="T29" fmla="*/ 2147483647 h 52"/>
              <a:gd name="T30" fmla="*/ 2147483647 w 225"/>
              <a:gd name="T31" fmla="*/ 2147483647 h 52"/>
              <a:gd name="T32" fmla="*/ 2147483647 w 225"/>
              <a:gd name="T33" fmla="*/ 2147483647 h 52"/>
              <a:gd name="T34" fmla="*/ 2147483647 w 225"/>
              <a:gd name="T35" fmla="*/ 2147483647 h 52"/>
              <a:gd name="T36" fmla="*/ 2147483647 w 225"/>
              <a:gd name="T37" fmla="*/ 2147483647 h 52"/>
              <a:gd name="T38" fmla="*/ 2147483647 w 225"/>
              <a:gd name="T39" fmla="*/ 2147483647 h 52"/>
              <a:gd name="T40" fmla="*/ 2147483647 w 225"/>
              <a:gd name="T41" fmla="*/ 2147483647 h 52"/>
              <a:gd name="T42" fmla="*/ 2147483647 w 225"/>
              <a:gd name="T43" fmla="*/ 2147483647 h 52"/>
              <a:gd name="T44" fmla="*/ 2147483647 w 225"/>
              <a:gd name="T45" fmla="*/ 2147483647 h 52"/>
              <a:gd name="T46" fmla="*/ 2147483647 w 225"/>
              <a:gd name="T47" fmla="*/ 2147483647 h 52"/>
              <a:gd name="T48" fmla="*/ 0 w 225"/>
              <a:gd name="T49" fmla="*/ 0 h 52"/>
              <a:gd name="T50" fmla="*/ 2147483647 w 225"/>
              <a:gd name="T51" fmla="*/ 2147483647 h 52"/>
              <a:gd name="T52" fmla="*/ 2147483647 w 225"/>
              <a:gd name="T53" fmla="*/ 2147483647 h 52"/>
              <a:gd name="T54" fmla="*/ 2147483647 w 225"/>
              <a:gd name="T55" fmla="*/ 0 h 52"/>
              <a:gd name="T56" fmla="*/ 2147483647 w 225"/>
              <a:gd name="T57" fmla="*/ 2147483647 h 52"/>
              <a:gd name="T58" fmla="*/ 2147483647 w 225"/>
              <a:gd name="T59" fmla="*/ 2147483647 h 52"/>
              <a:gd name="T60" fmla="*/ 2147483647 w 225"/>
              <a:gd name="T61" fmla="*/ 2147483647 h 52"/>
              <a:gd name="T62" fmla="*/ 2147483647 w 225"/>
              <a:gd name="T63" fmla="*/ 0 h 52"/>
              <a:gd name="T64" fmla="*/ 2147483647 w 225"/>
              <a:gd name="T65" fmla="*/ 0 h 52"/>
              <a:gd name="T66" fmla="*/ 2147483647 w 225"/>
              <a:gd name="T67" fmla="*/ 2147483647 h 52"/>
              <a:gd name="T68" fmla="*/ 2147483647 w 225"/>
              <a:gd name="T69" fmla="*/ 2147483647 h 52"/>
              <a:gd name="T70" fmla="*/ 2147483647 w 225"/>
              <a:gd name="T71" fmla="*/ 2147483647 h 52"/>
              <a:gd name="T72" fmla="*/ 2147483647 w 225"/>
              <a:gd name="T73" fmla="*/ 0 h 52"/>
              <a:gd name="T74" fmla="*/ 2147483647 w 225"/>
              <a:gd name="T75" fmla="*/ 2147483647 h 52"/>
              <a:gd name="T76" fmla="*/ 2147483647 w 225"/>
              <a:gd name="T77" fmla="*/ 2147483647 h 52"/>
              <a:gd name="T78" fmla="*/ 2147483647 w 225"/>
              <a:gd name="T79" fmla="*/ 2147483647 h 52"/>
              <a:gd name="T80" fmla="*/ 2147483647 w 225"/>
              <a:gd name="T81" fmla="*/ 0 h 52"/>
              <a:gd name="T82" fmla="*/ 2147483647 w 225"/>
              <a:gd name="T83" fmla="*/ 0 h 52"/>
              <a:gd name="T84" fmla="*/ 2147483647 w 225"/>
              <a:gd name="T85" fmla="*/ 2147483647 h 52"/>
              <a:gd name="T86" fmla="*/ 2147483647 w 225"/>
              <a:gd name="T87" fmla="*/ 2147483647 h 52"/>
              <a:gd name="T88" fmla="*/ 2147483647 w 225"/>
              <a:gd name="T89" fmla="*/ 2147483647 h 52"/>
              <a:gd name="T90" fmla="*/ 2147483647 w 225"/>
              <a:gd name="T91" fmla="*/ 0 h 52"/>
              <a:gd name="T92" fmla="*/ 2147483647 w 225"/>
              <a:gd name="T93" fmla="*/ 2147483647 h 52"/>
              <a:gd name="T94" fmla="*/ 2147483647 w 225"/>
              <a:gd name="T95" fmla="*/ 2147483647 h 52"/>
              <a:gd name="T96" fmla="*/ 2147483647 w 225"/>
              <a:gd name="T97" fmla="*/ 2147483647 h 52"/>
              <a:gd name="T98" fmla="*/ 2147483647 w 225"/>
              <a:gd name="T99" fmla="*/ 0 h 52"/>
              <a:gd name="T100" fmla="*/ 2147483647 w 225"/>
              <a:gd name="T101" fmla="*/ 0 h 52"/>
              <a:gd name="T102" fmla="*/ 2147483647 w 225"/>
              <a:gd name="T103" fmla="*/ 2147483647 h 52"/>
              <a:gd name="T104" fmla="*/ 2147483647 w 225"/>
              <a:gd name="T105" fmla="*/ 2147483647 h 52"/>
              <a:gd name="T106" fmla="*/ 2147483647 w 225"/>
              <a:gd name="T107" fmla="*/ 2147483647 h 52"/>
              <a:gd name="T108" fmla="*/ 2147483647 w 225"/>
              <a:gd name="T109" fmla="*/ 0 h 52"/>
              <a:gd name="T110" fmla="*/ 2147483647 w 225"/>
              <a:gd name="T111" fmla="*/ 2147483647 h 52"/>
              <a:gd name="T112" fmla="*/ 2147483647 w 225"/>
              <a:gd name="T113" fmla="*/ 2147483647 h 52"/>
              <a:gd name="T114" fmla="*/ 2147483647 w 225"/>
              <a:gd name="T115" fmla="*/ 2147483647 h 52"/>
              <a:gd name="T116" fmla="*/ 2147483647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5"/>
              <a:gd name="T178" fmla="*/ 0 h 52"/>
              <a:gd name="T179" fmla="*/ 225 w 225"/>
              <a:gd name="T180" fmla="*/ 52 h 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4"/>
                  <a:pt x="30" y="4"/>
                </a:cubicBezTo>
                <a:cubicBezTo>
                  <a:pt x="26" y="4"/>
                  <a:pt x="22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5" y="52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2"/>
                  <a:pt x="222" y="51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6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4"/>
                </a:cubicBezTo>
                <a:cubicBezTo>
                  <a:pt x="190" y="4"/>
                  <a:pt x="190" y="4"/>
                  <a:pt x="186" y="4"/>
                </a:cubicBezTo>
                <a:cubicBezTo>
                  <a:pt x="186" y="4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6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1"/>
                  <a:pt x="214" y="31"/>
                </a:cubicBezTo>
                <a:cubicBezTo>
                  <a:pt x="216" y="35"/>
                  <a:pt x="218" y="38"/>
                  <a:pt x="220" y="41"/>
                </a:cubicBezTo>
                <a:cubicBezTo>
                  <a:pt x="221" y="42"/>
                  <a:pt x="220" y="43"/>
                  <a:pt x="219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9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3"/>
                  <a:pt x="203" y="13"/>
                </a:cubicBezTo>
                <a:cubicBezTo>
                  <a:pt x="205" y="17"/>
                  <a:pt x="207" y="20"/>
                  <a:pt x="209" y="23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4"/>
                  <a:pt x="8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4"/>
                  <a:pt x="51" y="4"/>
                </a:cubicBezTo>
                <a:cubicBezTo>
                  <a:pt x="47" y="4"/>
                  <a:pt x="43" y="4"/>
                  <a:pt x="40" y="4"/>
                </a:cubicBezTo>
                <a:cubicBezTo>
                  <a:pt x="39" y="4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68" y="4"/>
                  <a:pt x="64" y="4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4"/>
                  <a:pt x="93" y="4"/>
                </a:cubicBezTo>
                <a:cubicBezTo>
                  <a:pt x="89" y="4"/>
                  <a:pt x="85" y="4"/>
                  <a:pt x="81" y="4"/>
                </a:cubicBezTo>
                <a:cubicBezTo>
                  <a:pt x="81" y="4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0" y="4"/>
                  <a:pt x="106" y="4"/>
                  <a:pt x="102" y="4"/>
                </a:cubicBezTo>
                <a:cubicBezTo>
                  <a:pt x="102" y="4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4"/>
                  <a:pt x="135" y="4"/>
                </a:cubicBezTo>
                <a:cubicBezTo>
                  <a:pt x="131" y="4"/>
                  <a:pt x="127" y="4"/>
                  <a:pt x="123" y="4"/>
                </a:cubicBezTo>
                <a:cubicBezTo>
                  <a:pt x="123" y="4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4"/>
                  <a:pt x="156" y="4"/>
                </a:cubicBezTo>
                <a:cubicBezTo>
                  <a:pt x="152" y="4"/>
                  <a:pt x="148" y="4"/>
                  <a:pt x="144" y="4"/>
                </a:cubicBezTo>
                <a:cubicBezTo>
                  <a:pt x="144" y="4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4"/>
                  <a:pt x="177" y="4"/>
                </a:cubicBezTo>
                <a:cubicBezTo>
                  <a:pt x="173" y="4"/>
                  <a:pt x="169" y="4"/>
                  <a:pt x="165" y="4"/>
                </a:cubicBezTo>
                <a:cubicBezTo>
                  <a:pt x="165" y="4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83" name="Freeform 34"/>
          <p:cNvSpPr/>
          <p:nvPr/>
        </p:nvSpPr>
        <p:spPr bwMode="auto">
          <a:xfrm>
            <a:off x="5335588" y="4667250"/>
            <a:ext cx="1736725" cy="955675"/>
          </a:xfrm>
          <a:custGeom>
            <a:avLst/>
            <a:gdLst>
              <a:gd name="T0" fmla="*/ 0 w 1094"/>
              <a:gd name="T1" fmla="*/ 0 h 602"/>
              <a:gd name="T2" fmla="*/ 2147483647 w 1094"/>
              <a:gd name="T3" fmla="*/ 0 h 602"/>
              <a:gd name="T4" fmla="*/ 2147483647 w 1094"/>
              <a:gd name="T5" fmla="*/ 2147483647 h 602"/>
              <a:gd name="T6" fmla="*/ 2147483647 w 1094"/>
              <a:gd name="T7" fmla="*/ 2147483647 h 602"/>
              <a:gd name="T8" fmla="*/ 0 w 1094"/>
              <a:gd name="T9" fmla="*/ 2147483647 h 602"/>
              <a:gd name="T10" fmla="*/ 0 w 1094"/>
              <a:gd name="T11" fmla="*/ 0 h 602"/>
              <a:gd name="T12" fmla="*/ 0 w 1094"/>
              <a:gd name="T13" fmla="*/ 0 h 6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4"/>
              <a:gd name="T22" fmla="*/ 0 h 602"/>
              <a:gd name="T23" fmla="*/ 1094 w 1094"/>
              <a:gd name="T24" fmla="*/ 602 h 6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4" h="602">
                <a:moveTo>
                  <a:pt x="0" y="0"/>
                </a:moveTo>
                <a:lnTo>
                  <a:pt x="911" y="0"/>
                </a:lnTo>
                <a:lnTo>
                  <a:pt x="1094" y="304"/>
                </a:lnTo>
                <a:lnTo>
                  <a:pt x="911" y="602"/>
                </a:lnTo>
                <a:lnTo>
                  <a:pt x="0" y="602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84" name="Freeform 36"/>
          <p:cNvSpPr/>
          <p:nvPr/>
        </p:nvSpPr>
        <p:spPr bwMode="auto">
          <a:xfrm>
            <a:off x="5027613" y="4567238"/>
            <a:ext cx="1954212" cy="957262"/>
          </a:xfrm>
          <a:custGeom>
            <a:avLst/>
            <a:gdLst>
              <a:gd name="T0" fmla="*/ 0 w 1231"/>
              <a:gd name="T1" fmla="*/ 0 h 603"/>
              <a:gd name="T2" fmla="*/ 2147483647 w 1231"/>
              <a:gd name="T3" fmla="*/ 0 h 603"/>
              <a:gd name="T4" fmla="*/ 2147483647 w 1231"/>
              <a:gd name="T5" fmla="*/ 2147483647 h 603"/>
              <a:gd name="T6" fmla="*/ 2147483647 w 1231"/>
              <a:gd name="T7" fmla="*/ 2147483647 h 603"/>
              <a:gd name="T8" fmla="*/ 0 w 1231"/>
              <a:gd name="T9" fmla="*/ 2147483647 h 603"/>
              <a:gd name="T10" fmla="*/ 0 w 1231"/>
              <a:gd name="T11" fmla="*/ 0 h 603"/>
              <a:gd name="T12" fmla="*/ 0 w 1231"/>
              <a:gd name="T13" fmla="*/ 0 h 6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1"/>
              <a:gd name="T22" fmla="*/ 0 h 603"/>
              <a:gd name="T23" fmla="*/ 1231 w 1231"/>
              <a:gd name="T24" fmla="*/ 603 h 6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1" h="603">
                <a:moveTo>
                  <a:pt x="0" y="0"/>
                </a:moveTo>
                <a:lnTo>
                  <a:pt x="1047" y="0"/>
                </a:lnTo>
                <a:lnTo>
                  <a:pt x="1231" y="299"/>
                </a:lnTo>
                <a:lnTo>
                  <a:pt x="1047" y="603"/>
                </a:lnTo>
                <a:lnTo>
                  <a:pt x="0" y="603"/>
                </a:lnTo>
                <a:lnTo>
                  <a:pt x="0" y="0"/>
                </a:lnTo>
                <a:close/>
              </a:path>
            </a:pathLst>
          </a:custGeom>
          <a:solidFill>
            <a:srgbClr val="F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85" name="Freeform 38"/>
          <p:cNvSpPr>
            <a:spLocks noEditPoints="1"/>
          </p:cNvSpPr>
          <p:nvPr/>
        </p:nvSpPr>
        <p:spPr bwMode="auto">
          <a:xfrm>
            <a:off x="5027613" y="5100638"/>
            <a:ext cx="1836737" cy="365125"/>
          </a:xfrm>
          <a:custGeom>
            <a:avLst/>
            <a:gdLst>
              <a:gd name="T0" fmla="*/ 2147483647 w 221"/>
              <a:gd name="T1" fmla="*/ 2147483647 h 44"/>
              <a:gd name="T2" fmla="*/ 2147483647 w 221"/>
              <a:gd name="T3" fmla="*/ 2147483647 h 44"/>
              <a:gd name="T4" fmla="*/ 2147483647 w 221"/>
              <a:gd name="T5" fmla="*/ 2147483647 h 44"/>
              <a:gd name="T6" fmla="*/ 2147483647 w 221"/>
              <a:gd name="T7" fmla="*/ 2147483647 h 44"/>
              <a:gd name="T8" fmla="*/ 2147483647 w 221"/>
              <a:gd name="T9" fmla="*/ 2147483647 h 44"/>
              <a:gd name="T10" fmla="*/ 2147483647 w 221"/>
              <a:gd name="T11" fmla="*/ 2147483647 h 44"/>
              <a:gd name="T12" fmla="*/ 2147483647 w 221"/>
              <a:gd name="T13" fmla="*/ 2147483647 h 44"/>
              <a:gd name="T14" fmla="*/ 2147483647 w 221"/>
              <a:gd name="T15" fmla="*/ 2147483647 h 44"/>
              <a:gd name="T16" fmla="*/ 2147483647 w 221"/>
              <a:gd name="T17" fmla="*/ 2147483647 h 44"/>
              <a:gd name="T18" fmla="*/ 2147483647 w 221"/>
              <a:gd name="T19" fmla="*/ 2147483647 h 44"/>
              <a:gd name="T20" fmla="*/ 2147483647 w 221"/>
              <a:gd name="T21" fmla="*/ 2147483647 h 44"/>
              <a:gd name="T22" fmla="*/ 2147483647 w 221"/>
              <a:gd name="T23" fmla="*/ 2147483647 h 44"/>
              <a:gd name="T24" fmla="*/ 2147483647 w 221"/>
              <a:gd name="T25" fmla="*/ 2147483647 h 44"/>
              <a:gd name="T26" fmla="*/ 2147483647 w 221"/>
              <a:gd name="T27" fmla="*/ 0 h 44"/>
              <a:gd name="T28" fmla="*/ 2147483647 w 221"/>
              <a:gd name="T29" fmla="*/ 2147483647 h 44"/>
              <a:gd name="T30" fmla="*/ 2147483647 w 221"/>
              <a:gd name="T31" fmla="*/ 2147483647 h 44"/>
              <a:gd name="T32" fmla="*/ 2147483647 w 221"/>
              <a:gd name="T33" fmla="*/ 2147483647 h 44"/>
              <a:gd name="T34" fmla="*/ 2147483647 w 221"/>
              <a:gd name="T35" fmla="*/ 2147483647 h 44"/>
              <a:gd name="T36" fmla="*/ 2147483647 w 221"/>
              <a:gd name="T37" fmla="*/ 2147483647 h 44"/>
              <a:gd name="T38" fmla="*/ 0 w 221"/>
              <a:gd name="T39" fmla="*/ 2147483647 h 44"/>
              <a:gd name="T40" fmla="*/ 2147483647 w 221"/>
              <a:gd name="T41" fmla="*/ 2147483647 h 44"/>
              <a:gd name="T42" fmla="*/ 2147483647 w 221"/>
              <a:gd name="T43" fmla="*/ 2147483647 h 44"/>
              <a:gd name="T44" fmla="*/ 0 w 221"/>
              <a:gd name="T45" fmla="*/ 2147483647 h 44"/>
              <a:gd name="T46" fmla="*/ 2147483647 w 221"/>
              <a:gd name="T47" fmla="*/ 2147483647 h 44"/>
              <a:gd name="T48" fmla="*/ 2147483647 w 221"/>
              <a:gd name="T49" fmla="*/ 2147483647 h 44"/>
              <a:gd name="T50" fmla="*/ 2147483647 w 221"/>
              <a:gd name="T51" fmla="*/ 2147483647 h 44"/>
              <a:gd name="T52" fmla="*/ 2147483647 w 221"/>
              <a:gd name="T53" fmla="*/ 2147483647 h 44"/>
              <a:gd name="T54" fmla="*/ 2147483647 w 221"/>
              <a:gd name="T55" fmla="*/ 2147483647 h 44"/>
              <a:gd name="T56" fmla="*/ 2147483647 w 221"/>
              <a:gd name="T57" fmla="*/ 2147483647 h 44"/>
              <a:gd name="T58" fmla="*/ 2147483647 w 221"/>
              <a:gd name="T59" fmla="*/ 2147483647 h 44"/>
              <a:gd name="T60" fmla="*/ 2147483647 w 221"/>
              <a:gd name="T61" fmla="*/ 2147483647 h 44"/>
              <a:gd name="T62" fmla="*/ 2147483647 w 221"/>
              <a:gd name="T63" fmla="*/ 2147483647 h 44"/>
              <a:gd name="T64" fmla="*/ 2147483647 w 221"/>
              <a:gd name="T65" fmla="*/ 2147483647 h 44"/>
              <a:gd name="T66" fmla="*/ 2147483647 w 221"/>
              <a:gd name="T67" fmla="*/ 2147483647 h 44"/>
              <a:gd name="T68" fmla="*/ 2147483647 w 221"/>
              <a:gd name="T69" fmla="*/ 2147483647 h 44"/>
              <a:gd name="T70" fmla="*/ 2147483647 w 221"/>
              <a:gd name="T71" fmla="*/ 2147483647 h 44"/>
              <a:gd name="T72" fmla="*/ 2147483647 w 221"/>
              <a:gd name="T73" fmla="*/ 2147483647 h 44"/>
              <a:gd name="T74" fmla="*/ 2147483647 w 221"/>
              <a:gd name="T75" fmla="*/ 2147483647 h 44"/>
              <a:gd name="T76" fmla="*/ 2147483647 w 221"/>
              <a:gd name="T77" fmla="*/ 2147483647 h 44"/>
              <a:gd name="T78" fmla="*/ 2147483647 w 221"/>
              <a:gd name="T79" fmla="*/ 2147483647 h 44"/>
              <a:gd name="T80" fmla="*/ 2147483647 w 221"/>
              <a:gd name="T81" fmla="*/ 2147483647 h 44"/>
              <a:gd name="T82" fmla="*/ 2147483647 w 221"/>
              <a:gd name="T83" fmla="*/ 2147483647 h 44"/>
              <a:gd name="T84" fmla="*/ 2147483647 w 221"/>
              <a:gd name="T85" fmla="*/ 2147483647 h 44"/>
              <a:gd name="T86" fmla="*/ 2147483647 w 221"/>
              <a:gd name="T87" fmla="*/ 2147483647 h 44"/>
              <a:gd name="T88" fmla="*/ 2147483647 w 221"/>
              <a:gd name="T89" fmla="*/ 2147483647 h 44"/>
              <a:gd name="T90" fmla="*/ 2147483647 w 221"/>
              <a:gd name="T91" fmla="*/ 2147483647 h 44"/>
              <a:gd name="T92" fmla="*/ 2147483647 w 221"/>
              <a:gd name="T93" fmla="*/ 2147483647 h 44"/>
              <a:gd name="T94" fmla="*/ 2147483647 w 221"/>
              <a:gd name="T95" fmla="*/ 2147483647 h 44"/>
              <a:gd name="T96" fmla="*/ 2147483647 w 221"/>
              <a:gd name="T97" fmla="*/ 2147483647 h 44"/>
              <a:gd name="T98" fmla="*/ 2147483647 w 221"/>
              <a:gd name="T99" fmla="*/ 2147483647 h 44"/>
              <a:gd name="T100" fmla="*/ 2147483647 w 221"/>
              <a:gd name="T101" fmla="*/ 2147483647 h 44"/>
              <a:gd name="T102" fmla="*/ 2147483647 w 221"/>
              <a:gd name="T103" fmla="*/ 2147483647 h 44"/>
              <a:gd name="T104" fmla="*/ 2147483647 w 221"/>
              <a:gd name="T105" fmla="*/ 2147483647 h 44"/>
              <a:gd name="T106" fmla="*/ 2147483647 w 221"/>
              <a:gd name="T107" fmla="*/ 2147483647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1"/>
              <a:gd name="T163" fmla="*/ 0 h 44"/>
              <a:gd name="T164" fmla="*/ 221 w 221"/>
              <a:gd name="T165" fmla="*/ 44 h 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1"/>
                  <a:pt x="197" y="40"/>
                  <a:pt x="198" y="38"/>
                </a:cubicBezTo>
                <a:cubicBezTo>
                  <a:pt x="199" y="38"/>
                  <a:pt x="198" y="37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3"/>
                </a:cubicBezTo>
                <a:close/>
                <a:moveTo>
                  <a:pt x="217" y="1"/>
                </a:moveTo>
                <a:cubicBezTo>
                  <a:pt x="215" y="4"/>
                  <a:pt x="213" y="7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3"/>
                  <a:pt x="214" y="13"/>
                </a:cubicBezTo>
                <a:cubicBezTo>
                  <a:pt x="216" y="9"/>
                  <a:pt x="218" y="6"/>
                  <a:pt x="220" y="3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5"/>
                  <a:pt x="200" y="29"/>
                </a:cubicBezTo>
                <a:cubicBezTo>
                  <a:pt x="200" y="29"/>
                  <a:pt x="200" y="31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1"/>
                  <a:pt x="203" y="31"/>
                  <a:pt x="203" y="30"/>
                </a:cubicBezTo>
                <a:cubicBezTo>
                  <a:pt x="205" y="27"/>
                  <a:pt x="207" y="24"/>
                  <a:pt x="209" y="20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rgbClr val="FDD8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86" name="Freeform 40"/>
          <p:cNvSpPr>
            <a:spLocks noEditPoints="1"/>
          </p:cNvSpPr>
          <p:nvPr/>
        </p:nvSpPr>
        <p:spPr bwMode="auto">
          <a:xfrm>
            <a:off x="5027613" y="4625975"/>
            <a:ext cx="1870075" cy="431800"/>
          </a:xfrm>
          <a:custGeom>
            <a:avLst/>
            <a:gdLst>
              <a:gd name="T0" fmla="*/ 2147483647 w 225"/>
              <a:gd name="T1" fmla="*/ 0 h 52"/>
              <a:gd name="T2" fmla="*/ 2147483647 w 225"/>
              <a:gd name="T3" fmla="*/ 2147483647 h 52"/>
              <a:gd name="T4" fmla="*/ 2147483647 w 225"/>
              <a:gd name="T5" fmla="*/ 2147483647 h 52"/>
              <a:gd name="T6" fmla="*/ 2147483647 w 225"/>
              <a:gd name="T7" fmla="*/ 2147483647 h 52"/>
              <a:gd name="T8" fmla="*/ 2147483647 w 225"/>
              <a:gd name="T9" fmla="*/ 2147483647 h 52"/>
              <a:gd name="T10" fmla="*/ 2147483647 w 225"/>
              <a:gd name="T11" fmla="*/ 2147483647 h 52"/>
              <a:gd name="T12" fmla="*/ 2147483647 w 225"/>
              <a:gd name="T13" fmla="*/ 2147483647 h 52"/>
              <a:gd name="T14" fmla="*/ 2147483647 w 225"/>
              <a:gd name="T15" fmla="*/ 2147483647 h 52"/>
              <a:gd name="T16" fmla="*/ 2147483647 w 225"/>
              <a:gd name="T17" fmla="*/ 2147483647 h 52"/>
              <a:gd name="T18" fmla="*/ 2147483647 w 225"/>
              <a:gd name="T19" fmla="*/ 2147483647 h 52"/>
              <a:gd name="T20" fmla="*/ 2147483647 w 225"/>
              <a:gd name="T21" fmla="*/ 2147483647 h 52"/>
              <a:gd name="T22" fmla="*/ 2147483647 w 225"/>
              <a:gd name="T23" fmla="*/ 2147483647 h 52"/>
              <a:gd name="T24" fmla="*/ 2147483647 w 225"/>
              <a:gd name="T25" fmla="*/ 2147483647 h 52"/>
              <a:gd name="T26" fmla="*/ 2147483647 w 225"/>
              <a:gd name="T27" fmla="*/ 0 h 52"/>
              <a:gd name="T28" fmla="*/ 2147483647 w 225"/>
              <a:gd name="T29" fmla="*/ 2147483647 h 52"/>
              <a:gd name="T30" fmla="*/ 2147483647 w 225"/>
              <a:gd name="T31" fmla="*/ 2147483647 h 52"/>
              <a:gd name="T32" fmla="*/ 2147483647 w 225"/>
              <a:gd name="T33" fmla="*/ 2147483647 h 52"/>
              <a:gd name="T34" fmla="*/ 2147483647 w 225"/>
              <a:gd name="T35" fmla="*/ 2147483647 h 52"/>
              <a:gd name="T36" fmla="*/ 2147483647 w 225"/>
              <a:gd name="T37" fmla="*/ 2147483647 h 52"/>
              <a:gd name="T38" fmla="*/ 2147483647 w 225"/>
              <a:gd name="T39" fmla="*/ 2147483647 h 52"/>
              <a:gd name="T40" fmla="*/ 2147483647 w 225"/>
              <a:gd name="T41" fmla="*/ 2147483647 h 52"/>
              <a:gd name="T42" fmla="*/ 2147483647 w 225"/>
              <a:gd name="T43" fmla="*/ 2147483647 h 52"/>
              <a:gd name="T44" fmla="*/ 2147483647 w 225"/>
              <a:gd name="T45" fmla="*/ 2147483647 h 52"/>
              <a:gd name="T46" fmla="*/ 2147483647 w 225"/>
              <a:gd name="T47" fmla="*/ 2147483647 h 52"/>
              <a:gd name="T48" fmla="*/ 0 w 225"/>
              <a:gd name="T49" fmla="*/ 0 h 52"/>
              <a:gd name="T50" fmla="*/ 2147483647 w 225"/>
              <a:gd name="T51" fmla="*/ 2147483647 h 52"/>
              <a:gd name="T52" fmla="*/ 2147483647 w 225"/>
              <a:gd name="T53" fmla="*/ 2147483647 h 52"/>
              <a:gd name="T54" fmla="*/ 2147483647 w 225"/>
              <a:gd name="T55" fmla="*/ 0 h 52"/>
              <a:gd name="T56" fmla="*/ 2147483647 w 225"/>
              <a:gd name="T57" fmla="*/ 2147483647 h 52"/>
              <a:gd name="T58" fmla="*/ 2147483647 w 225"/>
              <a:gd name="T59" fmla="*/ 2147483647 h 52"/>
              <a:gd name="T60" fmla="*/ 2147483647 w 225"/>
              <a:gd name="T61" fmla="*/ 2147483647 h 52"/>
              <a:gd name="T62" fmla="*/ 2147483647 w 225"/>
              <a:gd name="T63" fmla="*/ 0 h 52"/>
              <a:gd name="T64" fmla="*/ 2147483647 w 225"/>
              <a:gd name="T65" fmla="*/ 0 h 52"/>
              <a:gd name="T66" fmla="*/ 2147483647 w 225"/>
              <a:gd name="T67" fmla="*/ 2147483647 h 52"/>
              <a:gd name="T68" fmla="*/ 2147483647 w 225"/>
              <a:gd name="T69" fmla="*/ 2147483647 h 52"/>
              <a:gd name="T70" fmla="*/ 2147483647 w 225"/>
              <a:gd name="T71" fmla="*/ 2147483647 h 52"/>
              <a:gd name="T72" fmla="*/ 2147483647 w 225"/>
              <a:gd name="T73" fmla="*/ 0 h 52"/>
              <a:gd name="T74" fmla="*/ 2147483647 w 225"/>
              <a:gd name="T75" fmla="*/ 2147483647 h 52"/>
              <a:gd name="T76" fmla="*/ 2147483647 w 225"/>
              <a:gd name="T77" fmla="*/ 2147483647 h 52"/>
              <a:gd name="T78" fmla="*/ 2147483647 w 225"/>
              <a:gd name="T79" fmla="*/ 2147483647 h 52"/>
              <a:gd name="T80" fmla="*/ 2147483647 w 225"/>
              <a:gd name="T81" fmla="*/ 0 h 52"/>
              <a:gd name="T82" fmla="*/ 2147483647 w 225"/>
              <a:gd name="T83" fmla="*/ 0 h 52"/>
              <a:gd name="T84" fmla="*/ 2147483647 w 225"/>
              <a:gd name="T85" fmla="*/ 2147483647 h 52"/>
              <a:gd name="T86" fmla="*/ 2147483647 w 225"/>
              <a:gd name="T87" fmla="*/ 2147483647 h 52"/>
              <a:gd name="T88" fmla="*/ 2147483647 w 225"/>
              <a:gd name="T89" fmla="*/ 2147483647 h 52"/>
              <a:gd name="T90" fmla="*/ 2147483647 w 225"/>
              <a:gd name="T91" fmla="*/ 0 h 52"/>
              <a:gd name="T92" fmla="*/ 2147483647 w 225"/>
              <a:gd name="T93" fmla="*/ 2147483647 h 52"/>
              <a:gd name="T94" fmla="*/ 2147483647 w 225"/>
              <a:gd name="T95" fmla="*/ 2147483647 h 52"/>
              <a:gd name="T96" fmla="*/ 2147483647 w 225"/>
              <a:gd name="T97" fmla="*/ 2147483647 h 52"/>
              <a:gd name="T98" fmla="*/ 2147483647 w 225"/>
              <a:gd name="T99" fmla="*/ 0 h 52"/>
              <a:gd name="T100" fmla="*/ 2147483647 w 225"/>
              <a:gd name="T101" fmla="*/ 0 h 52"/>
              <a:gd name="T102" fmla="*/ 2147483647 w 225"/>
              <a:gd name="T103" fmla="*/ 2147483647 h 52"/>
              <a:gd name="T104" fmla="*/ 2147483647 w 225"/>
              <a:gd name="T105" fmla="*/ 2147483647 h 52"/>
              <a:gd name="T106" fmla="*/ 2147483647 w 225"/>
              <a:gd name="T107" fmla="*/ 2147483647 h 52"/>
              <a:gd name="T108" fmla="*/ 2147483647 w 225"/>
              <a:gd name="T109" fmla="*/ 0 h 52"/>
              <a:gd name="T110" fmla="*/ 2147483647 w 225"/>
              <a:gd name="T111" fmla="*/ 2147483647 h 52"/>
              <a:gd name="T112" fmla="*/ 2147483647 w 225"/>
              <a:gd name="T113" fmla="*/ 2147483647 h 52"/>
              <a:gd name="T114" fmla="*/ 2147483647 w 225"/>
              <a:gd name="T115" fmla="*/ 2147483647 h 52"/>
              <a:gd name="T116" fmla="*/ 2147483647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5"/>
              <a:gd name="T178" fmla="*/ 0 h 52"/>
              <a:gd name="T179" fmla="*/ 225 w 225"/>
              <a:gd name="T180" fmla="*/ 52 h 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4"/>
                  <a:pt x="30" y="4"/>
                </a:cubicBezTo>
                <a:cubicBezTo>
                  <a:pt x="26" y="4"/>
                  <a:pt x="22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9"/>
                </a:moveTo>
                <a:cubicBezTo>
                  <a:pt x="224" y="49"/>
                  <a:pt x="224" y="49"/>
                  <a:pt x="224" y="49"/>
                </a:cubicBezTo>
                <a:cubicBezTo>
                  <a:pt x="225" y="49"/>
                  <a:pt x="225" y="49"/>
                  <a:pt x="225" y="5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5" y="52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2"/>
                  <a:pt x="222" y="51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9"/>
                  <a:pt x="224" y="49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6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4"/>
                </a:cubicBezTo>
                <a:cubicBezTo>
                  <a:pt x="190" y="4"/>
                  <a:pt x="190" y="4"/>
                  <a:pt x="186" y="4"/>
                </a:cubicBezTo>
                <a:cubicBezTo>
                  <a:pt x="186" y="4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7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1"/>
                  <a:pt x="214" y="31"/>
                </a:cubicBezTo>
                <a:cubicBezTo>
                  <a:pt x="216" y="35"/>
                  <a:pt x="218" y="38"/>
                  <a:pt x="220" y="41"/>
                </a:cubicBezTo>
                <a:cubicBezTo>
                  <a:pt x="221" y="42"/>
                  <a:pt x="220" y="43"/>
                  <a:pt x="219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9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3"/>
                  <a:pt x="203" y="14"/>
                </a:cubicBezTo>
                <a:cubicBezTo>
                  <a:pt x="205" y="17"/>
                  <a:pt x="207" y="20"/>
                  <a:pt x="209" y="24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4"/>
                  <a:pt x="8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4"/>
                  <a:pt x="51" y="4"/>
                </a:cubicBezTo>
                <a:cubicBezTo>
                  <a:pt x="47" y="4"/>
                  <a:pt x="43" y="4"/>
                  <a:pt x="40" y="4"/>
                </a:cubicBezTo>
                <a:cubicBezTo>
                  <a:pt x="39" y="4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68" y="4"/>
                  <a:pt x="64" y="4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4"/>
                  <a:pt x="93" y="4"/>
                </a:cubicBezTo>
                <a:cubicBezTo>
                  <a:pt x="89" y="4"/>
                  <a:pt x="85" y="4"/>
                  <a:pt x="81" y="4"/>
                </a:cubicBezTo>
                <a:cubicBezTo>
                  <a:pt x="81" y="4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0" y="4"/>
                  <a:pt x="106" y="4"/>
                  <a:pt x="102" y="4"/>
                </a:cubicBezTo>
                <a:cubicBezTo>
                  <a:pt x="102" y="4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4"/>
                  <a:pt x="135" y="4"/>
                </a:cubicBezTo>
                <a:cubicBezTo>
                  <a:pt x="131" y="4"/>
                  <a:pt x="127" y="4"/>
                  <a:pt x="123" y="4"/>
                </a:cubicBezTo>
                <a:cubicBezTo>
                  <a:pt x="123" y="4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4"/>
                  <a:pt x="156" y="4"/>
                </a:cubicBezTo>
                <a:cubicBezTo>
                  <a:pt x="152" y="4"/>
                  <a:pt x="148" y="4"/>
                  <a:pt x="144" y="4"/>
                </a:cubicBezTo>
                <a:cubicBezTo>
                  <a:pt x="144" y="4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4"/>
                  <a:pt x="177" y="4"/>
                </a:cubicBezTo>
                <a:cubicBezTo>
                  <a:pt x="173" y="4"/>
                  <a:pt x="169" y="4"/>
                  <a:pt x="165" y="4"/>
                </a:cubicBezTo>
                <a:cubicBezTo>
                  <a:pt x="165" y="4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rgbClr val="FDD8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文本框 155"/>
          <p:cNvSpPr txBox="1"/>
          <p:nvPr/>
        </p:nvSpPr>
        <p:spPr>
          <a:xfrm>
            <a:off x="7024688" y="1571625"/>
            <a:ext cx="43640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积极心态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当下、放下、收下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156"/>
          <p:cNvSpPr txBox="1"/>
          <p:nvPr/>
        </p:nvSpPr>
        <p:spPr>
          <a:xfrm>
            <a:off x="7078663" y="3213100"/>
            <a:ext cx="43640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积极倾听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共情同理、积极关注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45"/>
          <p:cNvSpPr>
            <a:spLocks noChangeAspect="1" noEditPoints="1"/>
          </p:cNvSpPr>
          <p:nvPr/>
        </p:nvSpPr>
        <p:spPr bwMode="auto">
          <a:xfrm>
            <a:off x="5332413" y="4803775"/>
            <a:ext cx="277812" cy="463550"/>
          </a:xfrm>
          <a:custGeom>
            <a:avLst/>
            <a:gdLst>
              <a:gd name="T0" fmla="*/ 427 w 463"/>
              <a:gd name="T1" fmla="*/ 0 h 773"/>
              <a:gd name="T2" fmla="*/ 42 w 463"/>
              <a:gd name="T3" fmla="*/ 0 h 773"/>
              <a:gd name="T4" fmla="*/ 0 w 463"/>
              <a:gd name="T5" fmla="*/ 35 h 773"/>
              <a:gd name="T6" fmla="*/ 0 w 463"/>
              <a:gd name="T7" fmla="*/ 733 h 773"/>
              <a:gd name="T8" fmla="*/ 42 w 463"/>
              <a:gd name="T9" fmla="*/ 773 h 773"/>
              <a:gd name="T10" fmla="*/ 427 w 463"/>
              <a:gd name="T11" fmla="*/ 773 h 773"/>
              <a:gd name="T12" fmla="*/ 463 w 463"/>
              <a:gd name="T13" fmla="*/ 733 h 773"/>
              <a:gd name="T14" fmla="*/ 463 w 463"/>
              <a:gd name="T15" fmla="*/ 35 h 773"/>
              <a:gd name="T16" fmla="*/ 427 w 463"/>
              <a:gd name="T17" fmla="*/ 0 h 773"/>
              <a:gd name="T18" fmla="*/ 152 w 463"/>
              <a:gd name="T19" fmla="*/ 730 h 773"/>
              <a:gd name="T20" fmla="*/ 139 w 463"/>
              <a:gd name="T21" fmla="*/ 743 h 773"/>
              <a:gd name="T22" fmla="*/ 112 w 463"/>
              <a:gd name="T23" fmla="*/ 743 h 773"/>
              <a:gd name="T24" fmla="*/ 99 w 463"/>
              <a:gd name="T25" fmla="*/ 730 h 773"/>
              <a:gd name="T26" fmla="*/ 99 w 463"/>
              <a:gd name="T27" fmla="*/ 722 h 773"/>
              <a:gd name="T28" fmla="*/ 112 w 463"/>
              <a:gd name="T29" fmla="*/ 709 h 773"/>
              <a:gd name="T30" fmla="*/ 139 w 463"/>
              <a:gd name="T31" fmla="*/ 709 h 773"/>
              <a:gd name="T32" fmla="*/ 152 w 463"/>
              <a:gd name="T33" fmla="*/ 722 h 773"/>
              <a:gd name="T34" fmla="*/ 152 w 463"/>
              <a:gd name="T35" fmla="*/ 730 h 773"/>
              <a:gd name="T36" fmla="*/ 263 w 463"/>
              <a:gd name="T37" fmla="*/ 724 h 773"/>
              <a:gd name="T38" fmla="*/ 247 w 463"/>
              <a:gd name="T39" fmla="*/ 743 h 773"/>
              <a:gd name="T40" fmla="*/ 219 w 463"/>
              <a:gd name="T41" fmla="*/ 743 h 773"/>
              <a:gd name="T42" fmla="*/ 202 w 463"/>
              <a:gd name="T43" fmla="*/ 724 h 773"/>
              <a:gd name="T44" fmla="*/ 202 w 463"/>
              <a:gd name="T45" fmla="*/ 716 h 773"/>
              <a:gd name="T46" fmla="*/ 219 w 463"/>
              <a:gd name="T47" fmla="*/ 699 h 773"/>
              <a:gd name="T48" fmla="*/ 247 w 463"/>
              <a:gd name="T49" fmla="*/ 699 h 773"/>
              <a:gd name="T50" fmla="*/ 263 w 463"/>
              <a:gd name="T51" fmla="*/ 716 h 773"/>
              <a:gd name="T52" fmla="*/ 263 w 463"/>
              <a:gd name="T53" fmla="*/ 724 h 773"/>
              <a:gd name="T54" fmla="*/ 366 w 463"/>
              <a:gd name="T55" fmla="*/ 730 h 773"/>
              <a:gd name="T56" fmla="*/ 354 w 463"/>
              <a:gd name="T57" fmla="*/ 743 h 773"/>
              <a:gd name="T58" fmla="*/ 326 w 463"/>
              <a:gd name="T59" fmla="*/ 743 h 773"/>
              <a:gd name="T60" fmla="*/ 314 w 463"/>
              <a:gd name="T61" fmla="*/ 730 h 773"/>
              <a:gd name="T62" fmla="*/ 314 w 463"/>
              <a:gd name="T63" fmla="*/ 722 h 773"/>
              <a:gd name="T64" fmla="*/ 326 w 463"/>
              <a:gd name="T65" fmla="*/ 709 h 773"/>
              <a:gd name="T66" fmla="*/ 354 w 463"/>
              <a:gd name="T67" fmla="*/ 709 h 773"/>
              <a:gd name="T68" fmla="*/ 366 w 463"/>
              <a:gd name="T69" fmla="*/ 722 h 773"/>
              <a:gd name="T70" fmla="*/ 366 w 463"/>
              <a:gd name="T71" fmla="*/ 730 h 773"/>
              <a:gd name="T72" fmla="*/ 417 w 463"/>
              <a:gd name="T73" fmla="*/ 644 h 773"/>
              <a:gd name="T74" fmla="*/ 394 w 463"/>
              <a:gd name="T75" fmla="*/ 671 h 773"/>
              <a:gd name="T76" fmla="*/ 74 w 463"/>
              <a:gd name="T77" fmla="*/ 671 h 773"/>
              <a:gd name="T78" fmla="*/ 49 w 463"/>
              <a:gd name="T79" fmla="*/ 644 h 773"/>
              <a:gd name="T80" fmla="*/ 49 w 463"/>
              <a:gd name="T81" fmla="*/ 67 h 773"/>
              <a:gd name="T82" fmla="*/ 74 w 463"/>
              <a:gd name="T83" fmla="*/ 46 h 773"/>
              <a:gd name="T84" fmla="*/ 394 w 463"/>
              <a:gd name="T85" fmla="*/ 46 h 773"/>
              <a:gd name="T86" fmla="*/ 417 w 463"/>
              <a:gd name="T87" fmla="*/ 67 h 773"/>
              <a:gd name="T88" fmla="*/ 417 w 463"/>
              <a:gd name="T89" fmla="*/ 644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773">
                <a:moveTo>
                  <a:pt x="427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7"/>
                  <a:pt x="0" y="35"/>
                </a:cubicBezTo>
                <a:cubicBezTo>
                  <a:pt x="0" y="733"/>
                  <a:pt x="0" y="733"/>
                  <a:pt x="0" y="733"/>
                </a:cubicBezTo>
                <a:cubicBezTo>
                  <a:pt x="0" y="756"/>
                  <a:pt x="17" y="773"/>
                  <a:pt x="42" y="773"/>
                </a:cubicBezTo>
                <a:cubicBezTo>
                  <a:pt x="427" y="773"/>
                  <a:pt x="427" y="773"/>
                  <a:pt x="427" y="773"/>
                </a:cubicBezTo>
                <a:cubicBezTo>
                  <a:pt x="448" y="773"/>
                  <a:pt x="463" y="756"/>
                  <a:pt x="463" y="733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3" y="19"/>
                  <a:pt x="451" y="0"/>
                  <a:pt x="427" y="0"/>
                </a:cubicBezTo>
                <a:close/>
                <a:moveTo>
                  <a:pt x="152" y="730"/>
                </a:moveTo>
                <a:cubicBezTo>
                  <a:pt x="152" y="737"/>
                  <a:pt x="146" y="743"/>
                  <a:pt x="139" y="743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6" y="743"/>
                  <a:pt x="99" y="737"/>
                  <a:pt x="99" y="730"/>
                </a:cubicBezTo>
                <a:cubicBezTo>
                  <a:pt x="99" y="722"/>
                  <a:pt x="99" y="722"/>
                  <a:pt x="99" y="722"/>
                </a:cubicBezTo>
                <a:cubicBezTo>
                  <a:pt x="99" y="714"/>
                  <a:pt x="106" y="709"/>
                  <a:pt x="112" y="709"/>
                </a:cubicBezTo>
                <a:cubicBezTo>
                  <a:pt x="139" y="709"/>
                  <a:pt x="139" y="709"/>
                  <a:pt x="139" y="709"/>
                </a:cubicBezTo>
                <a:cubicBezTo>
                  <a:pt x="146" y="709"/>
                  <a:pt x="152" y="714"/>
                  <a:pt x="152" y="722"/>
                </a:cubicBezTo>
                <a:cubicBezTo>
                  <a:pt x="152" y="730"/>
                  <a:pt x="152" y="730"/>
                  <a:pt x="152" y="730"/>
                </a:cubicBezTo>
                <a:close/>
                <a:moveTo>
                  <a:pt x="263" y="724"/>
                </a:moveTo>
                <a:cubicBezTo>
                  <a:pt x="263" y="735"/>
                  <a:pt x="255" y="743"/>
                  <a:pt x="247" y="743"/>
                </a:cubicBezTo>
                <a:cubicBezTo>
                  <a:pt x="219" y="743"/>
                  <a:pt x="219" y="743"/>
                  <a:pt x="219" y="743"/>
                </a:cubicBezTo>
                <a:cubicBezTo>
                  <a:pt x="211" y="743"/>
                  <a:pt x="202" y="735"/>
                  <a:pt x="202" y="724"/>
                </a:cubicBezTo>
                <a:cubicBezTo>
                  <a:pt x="202" y="716"/>
                  <a:pt x="202" y="716"/>
                  <a:pt x="202" y="716"/>
                </a:cubicBezTo>
                <a:cubicBezTo>
                  <a:pt x="202" y="705"/>
                  <a:pt x="209" y="699"/>
                  <a:pt x="219" y="699"/>
                </a:cubicBezTo>
                <a:cubicBezTo>
                  <a:pt x="247" y="699"/>
                  <a:pt x="247" y="699"/>
                  <a:pt x="247" y="699"/>
                </a:cubicBezTo>
                <a:cubicBezTo>
                  <a:pt x="255" y="699"/>
                  <a:pt x="263" y="705"/>
                  <a:pt x="263" y="716"/>
                </a:cubicBezTo>
                <a:cubicBezTo>
                  <a:pt x="263" y="724"/>
                  <a:pt x="263" y="724"/>
                  <a:pt x="263" y="724"/>
                </a:cubicBezTo>
                <a:close/>
                <a:moveTo>
                  <a:pt x="366" y="730"/>
                </a:moveTo>
                <a:cubicBezTo>
                  <a:pt x="366" y="737"/>
                  <a:pt x="360" y="743"/>
                  <a:pt x="354" y="743"/>
                </a:cubicBezTo>
                <a:cubicBezTo>
                  <a:pt x="326" y="743"/>
                  <a:pt x="326" y="743"/>
                  <a:pt x="326" y="743"/>
                </a:cubicBezTo>
                <a:cubicBezTo>
                  <a:pt x="320" y="743"/>
                  <a:pt x="314" y="737"/>
                  <a:pt x="314" y="730"/>
                </a:cubicBezTo>
                <a:cubicBezTo>
                  <a:pt x="314" y="722"/>
                  <a:pt x="314" y="722"/>
                  <a:pt x="314" y="722"/>
                </a:cubicBezTo>
                <a:cubicBezTo>
                  <a:pt x="314" y="714"/>
                  <a:pt x="320" y="709"/>
                  <a:pt x="326" y="709"/>
                </a:cubicBezTo>
                <a:cubicBezTo>
                  <a:pt x="354" y="709"/>
                  <a:pt x="354" y="709"/>
                  <a:pt x="354" y="709"/>
                </a:cubicBezTo>
                <a:cubicBezTo>
                  <a:pt x="360" y="709"/>
                  <a:pt x="366" y="714"/>
                  <a:pt x="366" y="722"/>
                </a:cubicBezTo>
                <a:cubicBezTo>
                  <a:pt x="366" y="730"/>
                  <a:pt x="366" y="730"/>
                  <a:pt x="366" y="730"/>
                </a:cubicBezTo>
                <a:close/>
                <a:moveTo>
                  <a:pt x="417" y="644"/>
                </a:moveTo>
                <a:cubicBezTo>
                  <a:pt x="417" y="657"/>
                  <a:pt x="409" y="671"/>
                  <a:pt x="394" y="671"/>
                </a:cubicBezTo>
                <a:cubicBezTo>
                  <a:pt x="74" y="671"/>
                  <a:pt x="74" y="671"/>
                  <a:pt x="74" y="671"/>
                </a:cubicBezTo>
                <a:cubicBezTo>
                  <a:pt x="59" y="671"/>
                  <a:pt x="49" y="659"/>
                  <a:pt x="49" y="644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50"/>
                  <a:pt x="61" y="46"/>
                  <a:pt x="74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404" y="46"/>
                  <a:pt x="417" y="48"/>
                  <a:pt x="417" y="67"/>
                </a:cubicBezTo>
                <a:cubicBezTo>
                  <a:pt x="417" y="644"/>
                  <a:pt x="417" y="644"/>
                  <a:pt x="417" y="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3256" tIns="46627" rIns="93256" bIns="4662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0690" name="Freeform 10"/>
          <p:cNvSpPr>
            <a:spLocks noEditPoints="1"/>
          </p:cNvSpPr>
          <p:nvPr/>
        </p:nvSpPr>
        <p:spPr bwMode="auto">
          <a:xfrm>
            <a:off x="5153025" y="3192463"/>
            <a:ext cx="709613" cy="449262"/>
          </a:xfrm>
          <a:custGeom>
            <a:avLst/>
            <a:gdLst>
              <a:gd name="T0" fmla="*/ 2147483647 w 782"/>
              <a:gd name="T1" fmla="*/ 2147483647 h 493"/>
              <a:gd name="T2" fmla="*/ 2147483647 w 782"/>
              <a:gd name="T3" fmla="*/ 0 h 493"/>
              <a:gd name="T4" fmla="*/ 2147483647 w 782"/>
              <a:gd name="T5" fmla="*/ 2147483647 h 493"/>
              <a:gd name="T6" fmla="*/ 2147483647 w 782"/>
              <a:gd name="T7" fmla="*/ 2147483647 h 493"/>
              <a:gd name="T8" fmla="*/ 2147483647 w 782"/>
              <a:gd name="T9" fmla="*/ 2147483647 h 493"/>
              <a:gd name="T10" fmla="*/ 2147483647 w 782"/>
              <a:gd name="T11" fmla="*/ 2147483647 h 493"/>
              <a:gd name="T12" fmla="*/ 2147483647 w 782"/>
              <a:gd name="T13" fmla="*/ 2147483647 h 493"/>
              <a:gd name="T14" fmla="*/ 2147483647 w 782"/>
              <a:gd name="T15" fmla="*/ 2147483647 h 493"/>
              <a:gd name="T16" fmla="*/ 2147483647 w 782"/>
              <a:gd name="T17" fmla="*/ 2147483647 h 493"/>
              <a:gd name="T18" fmla="*/ 2147483647 w 782"/>
              <a:gd name="T19" fmla="*/ 2147483647 h 493"/>
              <a:gd name="T20" fmla="*/ 2147483647 w 782"/>
              <a:gd name="T21" fmla="*/ 2147483647 h 493"/>
              <a:gd name="T22" fmla="*/ 2147483647 w 782"/>
              <a:gd name="T23" fmla="*/ 2147483647 h 493"/>
              <a:gd name="T24" fmla="*/ 2147483647 w 782"/>
              <a:gd name="T25" fmla="*/ 2147483647 h 493"/>
              <a:gd name="T26" fmla="*/ 2147483647 w 782"/>
              <a:gd name="T27" fmla="*/ 2147483647 h 493"/>
              <a:gd name="T28" fmla="*/ 2147483647 w 782"/>
              <a:gd name="T29" fmla="*/ 2147483647 h 493"/>
              <a:gd name="T30" fmla="*/ 2147483647 w 782"/>
              <a:gd name="T31" fmla="*/ 2147483647 h 493"/>
              <a:gd name="T32" fmla="*/ 2147483647 w 782"/>
              <a:gd name="T33" fmla="*/ 2147483647 h 493"/>
              <a:gd name="T34" fmla="*/ 2147483647 w 782"/>
              <a:gd name="T35" fmla="*/ 2147483647 h 493"/>
              <a:gd name="T36" fmla="*/ 2147483647 w 782"/>
              <a:gd name="T37" fmla="*/ 2147483647 h 493"/>
              <a:gd name="T38" fmla="*/ 2147483647 w 782"/>
              <a:gd name="T39" fmla="*/ 2147483647 h 493"/>
              <a:gd name="T40" fmla="*/ 2147483647 w 782"/>
              <a:gd name="T41" fmla="*/ 2147483647 h 493"/>
              <a:gd name="T42" fmla="*/ 2147483647 w 782"/>
              <a:gd name="T43" fmla="*/ 2147483647 h 493"/>
              <a:gd name="T44" fmla="*/ 2147483647 w 782"/>
              <a:gd name="T45" fmla="*/ 2147483647 h 493"/>
              <a:gd name="T46" fmla="*/ 2147483647 w 782"/>
              <a:gd name="T47" fmla="*/ 2147483647 h 493"/>
              <a:gd name="T48" fmla="*/ 2147483647 w 782"/>
              <a:gd name="T49" fmla="*/ 2147483647 h 493"/>
              <a:gd name="T50" fmla="*/ 2147483647 w 782"/>
              <a:gd name="T51" fmla="*/ 2147483647 h 493"/>
              <a:gd name="T52" fmla="*/ 2147483647 w 782"/>
              <a:gd name="T53" fmla="*/ 2147483647 h 493"/>
              <a:gd name="T54" fmla="*/ 2147483647 w 782"/>
              <a:gd name="T55" fmla="*/ 2147483647 h 493"/>
              <a:gd name="T56" fmla="*/ 2147483647 w 782"/>
              <a:gd name="T57" fmla="*/ 2147483647 h 493"/>
              <a:gd name="T58" fmla="*/ 2147483647 w 782"/>
              <a:gd name="T59" fmla="*/ 2147483647 h 493"/>
              <a:gd name="T60" fmla="*/ 2147483647 w 782"/>
              <a:gd name="T61" fmla="*/ 2147483647 h 493"/>
              <a:gd name="T62" fmla="*/ 2147483647 w 782"/>
              <a:gd name="T63" fmla="*/ 2147483647 h 493"/>
              <a:gd name="T64" fmla="*/ 2147483647 w 782"/>
              <a:gd name="T65" fmla="*/ 2147483647 h 493"/>
              <a:gd name="T66" fmla="*/ 2147483647 w 782"/>
              <a:gd name="T67" fmla="*/ 2147483647 h 493"/>
              <a:gd name="T68" fmla="*/ 2147483647 w 782"/>
              <a:gd name="T69" fmla="*/ 2147483647 h 493"/>
              <a:gd name="T70" fmla="*/ 2147483647 w 782"/>
              <a:gd name="T71" fmla="*/ 2147483647 h 493"/>
              <a:gd name="T72" fmla="*/ 2147483647 w 782"/>
              <a:gd name="T73" fmla="*/ 2147483647 h 493"/>
              <a:gd name="T74" fmla="*/ 2147483647 w 782"/>
              <a:gd name="T75" fmla="*/ 2147483647 h 493"/>
              <a:gd name="T76" fmla="*/ 2147483647 w 782"/>
              <a:gd name="T77" fmla="*/ 2147483647 h 493"/>
              <a:gd name="T78" fmla="*/ 2147483647 w 782"/>
              <a:gd name="T79" fmla="*/ 2147483647 h 493"/>
              <a:gd name="T80" fmla="*/ 2147483647 w 782"/>
              <a:gd name="T81" fmla="*/ 2147483647 h 493"/>
              <a:gd name="T82" fmla="*/ 2147483647 w 782"/>
              <a:gd name="T83" fmla="*/ 2147483647 h 493"/>
              <a:gd name="T84" fmla="*/ 2147483647 w 782"/>
              <a:gd name="T85" fmla="*/ 2147483647 h 493"/>
              <a:gd name="T86" fmla="*/ 2147483647 w 782"/>
              <a:gd name="T87" fmla="*/ 2147483647 h 493"/>
              <a:gd name="T88" fmla="*/ 2147483647 w 782"/>
              <a:gd name="T89" fmla="*/ 2147483647 h 493"/>
              <a:gd name="T90" fmla="*/ 2147483647 w 782"/>
              <a:gd name="T91" fmla="*/ 2147483647 h 493"/>
              <a:gd name="T92" fmla="*/ 2147483647 w 782"/>
              <a:gd name="T93" fmla="*/ 2147483647 h 493"/>
              <a:gd name="T94" fmla="*/ 2147483647 w 782"/>
              <a:gd name="T95" fmla="*/ 2147483647 h 493"/>
              <a:gd name="T96" fmla="*/ 2147483647 w 782"/>
              <a:gd name="T97" fmla="*/ 2147483647 h 493"/>
              <a:gd name="T98" fmla="*/ 2147483647 w 782"/>
              <a:gd name="T99" fmla="*/ 2147483647 h 493"/>
              <a:gd name="T100" fmla="*/ 2147483647 w 782"/>
              <a:gd name="T101" fmla="*/ 2147483647 h 493"/>
              <a:gd name="T102" fmla="*/ 2147483647 w 782"/>
              <a:gd name="T103" fmla="*/ 2147483647 h 493"/>
              <a:gd name="T104" fmla="*/ 2147483647 w 782"/>
              <a:gd name="T105" fmla="*/ 2147483647 h 493"/>
              <a:gd name="T106" fmla="*/ 2147483647 w 782"/>
              <a:gd name="T107" fmla="*/ 2147483647 h 493"/>
              <a:gd name="T108" fmla="*/ 2147483647 w 782"/>
              <a:gd name="T109" fmla="*/ 2147483647 h 493"/>
              <a:gd name="T110" fmla="*/ 2147483647 w 782"/>
              <a:gd name="T111" fmla="*/ 2147483647 h 493"/>
              <a:gd name="T112" fmla="*/ 2147483647 w 782"/>
              <a:gd name="T113" fmla="*/ 2147483647 h 493"/>
              <a:gd name="T114" fmla="*/ 2147483647 w 782"/>
              <a:gd name="T115" fmla="*/ 2147483647 h 493"/>
              <a:gd name="T116" fmla="*/ 2147483647 w 782"/>
              <a:gd name="T117" fmla="*/ 2147483647 h 493"/>
              <a:gd name="T118" fmla="*/ 2147483647 w 782"/>
              <a:gd name="T119" fmla="*/ 2147483647 h 493"/>
              <a:gd name="T120" fmla="*/ 2147483647 w 782"/>
              <a:gd name="T121" fmla="*/ 2147483647 h 4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82"/>
              <a:gd name="T184" fmla="*/ 0 h 493"/>
              <a:gd name="T185" fmla="*/ 782 w 782"/>
              <a:gd name="T186" fmla="*/ 493 h 4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7" tIns="45713" rIns="91427" bIns="45713"/>
          <a:lstStyle/>
          <a:p>
            <a:endParaRPr lang="zh-CN" altLang="en-US"/>
          </a:p>
        </p:txBody>
      </p:sp>
      <p:pic>
        <p:nvPicPr>
          <p:cNvPr id="70691" name="Picture 9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524000"/>
            <a:ext cx="5572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92" name="文本框 164"/>
          <p:cNvSpPr txBox="1">
            <a:spLocks noChangeArrowheads="1"/>
          </p:cNvSpPr>
          <p:nvPr/>
        </p:nvSpPr>
        <p:spPr bwMode="auto">
          <a:xfrm>
            <a:off x="5857875" y="156686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心态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93" name="文本框 166"/>
          <p:cNvSpPr txBox="1">
            <a:spLocks noChangeArrowheads="1"/>
          </p:cNvSpPr>
          <p:nvPr/>
        </p:nvSpPr>
        <p:spPr bwMode="auto">
          <a:xfrm>
            <a:off x="5857875" y="4816475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94" name="文本框 164"/>
          <p:cNvSpPr txBox="1">
            <a:spLocks noChangeArrowheads="1"/>
          </p:cNvSpPr>
          <p:nvPr/>
        </p:nvSpPr>
        <p:spPr bwMode="auto">
          <a:xfrm>
            <a:off x="5881688" y="32146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倾听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156"/>
          <p:cNvSpPr txBox="1"/>
          <p:nvPr/>
        </p:nvSpPr>
        <p:spPr>
          <a:xfrm>
            <a:off x="7161213" y="4857750"/>
            <a:ext cx="43640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积极表达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只说你想要的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96" name="文本框 3"/>
          <p:cNvSpPr txBox="1">
            <a:spLocks noChangeArrowheads="1"/>
          </p:cNvSpPr>
          <p:nvPr/>
        </p:nvSpPr>
        <p:spPr bwMode="auto">
          <a:xfrm>
            <a:off x="1238250" y="2428875"/>
            <a:ext cx="410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积极沟通三步走</a:t>
            </a:r>
            <a:endParaRPr lang="en-US" altLang="zh-CN" sz="2800" b="1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6" name="Picture 2" descr="F:\360云盘\02-个人资料\！PPT图片及版面资源\06-PPT精选插图\03-人物\1716-1112141J0546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3938" y="3643313"/>
            <a:ext cx="3387725" cy="221456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  积极的家校沟通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11712" y="1412775"/>
            <a:ext cx="4828304" cy="0"/>
          </a:xfrm>
          <a:prstGeom prst="line">
            <a:avLst/>
          </a:prstGeom>
          <a:ln w="28575">
            <a:solidFill>
              <a:srgbClr val="F189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357492" y="1496842"/>
            <a:ext cx="5026540" cy="473777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家校沟通要关注事情而不是情绪。家长要帮助孩子在学校的环境中发展出与人相处、处理问题的能力，而不是给孩子过度的保护。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buFont typeface="Wingdings" panose="05000000000000000000" pitchFamily="2" charset="2"/>
              <a:buChar char="n"/>
              <a:defRPr/>
            </a:pP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当遇到家校矛盾，需要有理有据、合情合法的解决问题。切忌把孩子推向群体的对立面，以免让孩子产生社交恐惧。我们需要理性和科学的解决方案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buFont typeface="Wingdings" panose="05000000000000000000" pitchFamily="2" charset="2"/>
              <a:buChar char="n"/>
              <a:defRPr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谨慎使用媒体和互联网，不要做让自己后悔，也让孩子后悔的事情。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defRPr/>
            </a:pP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defRPr/>
            </a:pP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411712" y="5514075"/>
            <a:ext cx="5044328" cy="0"/>
          </a:xfrm>
          <a:prstGeom prst="line">
            <a:avLst/>
          </a:prstGeom>
          <a:ln w="28575">
            <a:solidFill>
              <a:srgbClr val="F189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672064" y="1844824"/>
            <a:ext cx="4680521" cy="312187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472" y="27334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    积极的家校合作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知子花logo最终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3836" y="2508343"/>
            <a:ext cx="4643470" cy="1706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7888" y="1988840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为孩子代言</a:t>
            </a:r>
            <a:endParaRPr lang="en-US" altLang="zh-CN" sz="8000" b="1" dirty="0" smtClean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0" b="1" dirty="0" smtClean="0">
                <a:solidFill>
                  <a:srgbClr val="009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帮家长会爱</a:t>
            </a:r>
            <a:endParaRPr lang="zh-CN" altLang="en-US" sz="8000" b="1" dirty="0">
              <a:solidFill>
                <a:srgbClr val="009E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77911" y="301899"/>
            <a:ext cx="6414244" cy="867364"/>
          </a:xfrm>
          <a:prstGeom prst="rect">
            <a:avLst/>
          </a:prstGeom>
          <a:noFill/>
        </p:spPr>
        <p:txBody>
          <a:bodyPr wrap="square" lIns="94784" tIns="47394" rIns="94784" bIns="47394" rtlCol="0" anchor="ctr">
            <a:spAutoFit/>
          </a:bodyPr>
          <a:lstStyle/>
          <a:p>
            <a:r>
              <a:rPr lang="zh-CN" altLang="en-US" sz="2500" b="1" dirty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积极创造幸福</a:t>
            </a:r>
            <a:r>
              <a:rPr lang="en-US" altLang="zh-CN" sz="2500" b="1" dirty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500" b="1" dirty="0">
                <a:solidFill>
                  <a:srgbClr val="677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积极心理学在小学中的应用</a:t>
            </a:r>
            <a:endParaRPr lang="zh-CN" altLang="en-US" sz="2500" b="1" dirty="0">
              <a:solidFill>
                <a:srgbClr val="677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56" y="2"/>
            <a:ext cx="12220258" cy="69847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7" y="1728348"/>
            <a:ext cx="4714907" cy="3331794"/>
          </a:xfrm>
          <a:prstGeom prst="rect">
            <a:avLst/>
          </a:prstGeom>
        </p:spPr>
      </p:pic>
      <p:pic>
        <p:nvPicPr>
          <p:cNvPr id="31" name="图片 30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660" y="1071549"/>
            <a:ext cx="2328482" cy="475448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63952" y="5949280"/>
            <a:ext cx="65280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" y="836716"/>
            <a:ext cx="2736000" cy="179999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03" tIns="47402" rIns="94803" bIns="47402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36004" y="836716"/>
            <a:ext cx="9456000" cy="179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03" tIns="47402" rIns="94803" bIns="47402"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92" y="190010"/>
            <a:ext cx="1775012" cy="652317"/>
          </a:xfrm>
          <a:prstGeom prst="rect">
            <a:avLst/>
          </a:prstGeom>
        </p:spPr>
      </p:pic>
      <p:pic>
        <p:nvPicPr>
          <p:cNvPr id="13" name="图片 12" descr="公众号二维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696" y="1094282"/>
            <a:ext cx="4976363" cy="4976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77039" y="6132650"/>
            <a:ext cx="2372737" cy="403506"/>
          </a:xfrm>
          <a:prstGeom prst="rect">
            <a:avLst/>
          </a:prstGeom>
          <a:noFill/>
        </p:spPr>
        <p:txBody>
          <a:bodyPr wrap="square" lIns="94803" tIns="47402" rIns="94803" bIns="47402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知子花微信公众号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jinring\Desktop\知子花PPT模版20150921-07.png"/>
          <p:cNvPicPr>
            <a:picLocks noChangeAspect="1" noChangeArrowheads="1"/>
          </p:cNvPicPr>
          <p:nvPr/>
        </p:nvPicPr>
        <p:blipFill rotWithShape="1">
          <a:blip r:embed="rId3" cstate="print"/>
          <a:srcRect r="22083"/>
          <a:stretch>
            <a:fillRect/>
          </a:stretch>
        </p:blipFill>
        <p:spPr bwMode="auto">
          <a:xfrm>
            <a:off x="2" y="15"/>
            <a:ext cx="12191998" cy="1028733"/>
          </a:xfrm>
          <a:prstGeom prst="rect">
            <a:avLst/>
          </a:prstGeom>
          <a:noFill/>
        </p:spPr>
      </p:pic>
      <p:sp>
        <p:nvSpPr>
          <p:cNvPr id="21" name="TextBox 8"/>
          <p:cNvSpPr txBox="1"/>
          <p:nvPr/>
        </p:nvSpPr>
        <p:spPr>
          <a:xfrm>
            <a:off x="767411" y="332668"/>
            <a:ext cx="7278340" cy="487187"/>
          </a:xfrm>
          <a:prstGeom prst="rect">
            <a:avLst/>
          </a:prstGeom>
          <a:noFill/>
        </p:spPr>
        <p:txBody>
          <a:bodyPr wrap="square" lIns="94784" tIns="47394" rIns="94784" bIns="47394" rtlCol="0" anchor="ctr">
            <a:spAutoFit/>
          </a:bodyPr>
          <a:lstStyle/>
          <a:p>
            <a:r>
              <a:rPr lang="zh-CN" altLang="en-US" sz="2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杰出教子密码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/>
        </p:nvSpPr>
        <p:spPr>
          <a:xfrm>
            <a:off x="6023793" y="22577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3"/>
          <p:cNvSpPr txBox="1"/>
          <p:nvPr/>
        </p:nvSpPr>
        <p:spPr>
          <a:xfrm>
            <a:off x="6300986" y="2924945"/>
            <a:ext cx="450992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做家长有高风险</a:t>
            </a:r>
            <a:endParaRPr lang="zh-CN" altLang="en-US" sz="4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12024" y="2841386"/>
            <a:ext cx="4536504" cy="216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1775520" y="1026782"/>
            <a:ext cx="3672408" cy="3672408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724117_20150725031311200400_1.jpg"/>
          <p:cNvPicPr>
            <a:picLocks noChangeAspect="1"/>
          </p:cNvPicPr>
          <p:nvPr/>
        </p:nvPicPr>
        <p:blipFill>
          <a:blip r:embed="rId2" cstate="print"/>
          <a:srcRect t="3895" r="31479" b="7441"/>
          <a:stretch>
            <a:fillRect/>
          </a:stretch>
        </p:blipFill>
        <p:spPr>
          <a:xfrm>
            <a:off x="1788165" y="1000108"/>
            <a:ext cx="3664893" cy="3714776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142746"/>
            <a:ext cx="6120680" cy="4590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441" y="2060848"/>
            <a:ext cx="5760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情景一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作业磨蹭，做事情慢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127448" y="3182609"/>
            <a:ext cx="46805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糖小学三年级，写作业特别磨蹭，每天写到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点， 一会玩橡皮，一会玩铅笔。做其他事情也特别慢，早上起床出门也要一个多小时的时间。</a:t>
            </a:r>
            <a:endParaRPr lang="en-US" altLang="zh-CN" dirty="0" smtClean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景重现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b="5564"/>
          <a:stretch>
            <a:fillRect/>
          </a:stretch>
        </p:blipFill>
        <p:spPr>
          <a:xfrm>
            <a:off x="6960096" y="2204865"/>
            <a:ext cx="4318320" cy="2617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景重现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142746"/>
            <a:ext cx="6120680" cy="45905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5441" y="2060848"/>
            <a:ext cx="5760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情景二  缺少自信，不敢表达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1127448" y="3182609"/>
            <a:ext cx="46805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嘟嘟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上四年级</a:t>
            </a:r>
            <a:r>
              <a:rPr lang="zh-CN" altLang="en-US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，上课从来不举手发言，不敢当众讲话，参加班集体活动也不积极，总是一个人坐在教室的角落了，很少和同学一起玩，妈妈很担心。</a:t>
            </a:r>
            <a:endParaRPr lang="zh-CN" altLang="en-US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" b="9317"/>
          <a:stretch>
            <a:fillRect/>
          </a:stretch>
        </p:blipFill>
        <p:spPr>
          <a:xfrm>
            <a:off x="6990037" y="2204863"/>
            <a:ext cx="4220005" cy="26178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景重现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142746"/>
            <a:ext cx="6120680" cy="45905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5441" y="2060848"/>
            <a:ext cx="5760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情景三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发脾气，任性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1127448" y="3182609"/>
            <a:ext cx="46805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豆豆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在家事独生子，从小娇生惯养，遇到一点小困难就发脾气，大喊大叫，</a:t>
            </a:r>
            <a:r>
              <a:rPr lang="zh-CN" altLang="en-US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谁劝都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没用，情绪波动特别大。在学校和同学关系也不好，一言不合就动手。</a:t>
            </a:r>
            <a:endParaRPr lang="zh-CN" altLang="en-US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5"/>
          <a:stretch>
            <a:fillRect/>
          </a:stretch>
        </p:blipFill>
        <p:spPr>
          <a:xfrm>
            <a:off x="7032104" y="2286680"/>
            <a:ext cx="4176464" cy="25104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3472" y="2733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  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景重现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999656" y="908720"/>
          <a:ext cx="8064896" cy="51845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5551"/>
                <a:gridCol w="6509345"/>
              </a:tblGrid>
              <a:tr h="53254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年级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常见问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题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4316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一年级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入学适应、拖延 、缺少独立性 、不自信 、粗心、不专注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97571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二年级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不够坚强 、不懂礼貌 、不懂分享、叛逆 、拖延 、不自信                         需要性别早教、自律性差 、粗心、学习习惯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97571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三年级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拖延 、注意力不集中 、不自信 、做事不主动 、说谎               与同学相处不好、脾气暴躁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957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四年级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任性，不爱和家长交流 、贪玩 、粗心 、不会合作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83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五年级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独立自主学习能力不强 、注意力不集中、选择辅导班、不和家长沟通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83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六年级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做事不主动、不自信  、贪玩 、青春期叛逆、冲动、人际交往、考试焦虑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957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青春期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叛逆、早恋、沉迷网络、情绪暴躁、压力大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3472" y="1916832"/>
            <a:ext cx="792088" cy="244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惑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4113</Words>
  <Application>WPS 演示</Application>
  <PresentationFormat>自定义</PresentationFormat>
  <Paragraphs>452</Paragraphs>
  <Slides>44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Arial Unicode MS</vt:lpstr>
      <vt:lpstr>Agency FB</vt:lpstr>
      <vt:lpstr>Adobe 宋体 Std L</vt:lpstr>
      <vt:lpstr>华康俪金黑W8(P)</vt:lpstr>
      <vt:lpstr>Impact</vt:lpstr>
      <vt:lpstr>Times New Roman</vt:lpstr>
      <vt:lpstr>专业字体设计服务/WWW.ZTSGC.COM/</vt:lpstr>
      <vt:lpstr>Calibri</vt:lpstr>
      <vt:lpstr>Arial Unicode MS</vt:lpstr>
      <vt:lpstr>Verdana</vt:lpstr>
      <vt:lpstr>微软雅黑 Light</vt:lpstr>
      <vt:lpstr>华文楷体</vt:lpstr>
      <vt:lpstr>Berlin Sans FB Demi</vt:lpstr>
      <vt:lpstr>黑体</vt:lpstr>
      <vt:lpstr>Malgun Gothic</vt:lpstr>
      <vt:lpstr>RomanS</vt:lpstr>
      <vt:lpstr>Segoe Print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6062</cp:revision>
  <dcterms:created xsi:type="dcterms:W3CDTF">2012-10-07T00:28:00Z</dcterms:created>
  <dcterms:modified xsi:type="dcterms:W3CDTF">2018-12-27T02:12:46Z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