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2"/>
  </p:notesMasterIdLst>
  <p:sldIdLst>
    <p:sldId id="258" r:id="rId5"/>
    <p:sldId id="297" r:id="rId6"/>
    <p:sldId id="307" r:id="rId7"/>
    <p:sldId id="395" r:id="rId8"/>
    <p:sldId id="397" r:id="rId9"/>
    <p:sldId id="396" r:id="rId10"/>
    <p:sldId id="313" r:id="rId11"/>
    <p:sldId id="314" r:id="rId12"/>
    <p:sldId id="321" r:id="rId13"/>
    <p:sldId id="322" r:id="rId14"/>
    <p:sldId id="327" r:id="rId15"/>
    <p:sldId id="331" r:id="rId16"/>
    <p:sldId id="324" r:id="rId17"/>
    <p:sldId id="325" r:id="rId18"/>
    <p:sldId id="315" r:id="rId19"/>
    <p:sldId id="318" r:id="rId20"/>
    <p:sldId id="30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庆祝" initials="G" lastIdx="3" clrIdx="0">
    <p:extLst>
      <p:ext uri="{19B8F6BF-5375-455C-9EA6-DF929625EA0E}">
        <p15:presenceInfo xmlns:p15="http://schemas.microsoft.com/office/powerpoint/2012/main" userId="袁庆祝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学生问卷的统计结果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31414413823272092"/>
          <c:y val="0.30646689997083698"/>
          <c:w val="0.36615638670166228"/>
          <c:h val="0.610260644502770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98-4236-982F-1F3F2DBFF7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98-4236-982F-1F3F2DBFF7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98-4236-982F-1F3F2DBFF7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98-4236-982F-1F3F2DBFF7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98-4236-982F-1F3F2DBFF7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'[Microsoft Word 中的图表]全部小学'!$A$39:$A$43</c:f>
              <c:strCache>
                <c:ptCount val="5"/>
                <c:pt idx="0">
                  <c:v>非常符合</c:v>
                </c:pt>
                <c:pt idx="1">
                  <c:v>比较符合</c:v>
                </c:pt>
                <c:pt idx="2">
                  <c:v>不确定</c:v>
                </c:pt>
                <c:pt idx="3">
                  <c:v>不太符合</c:v>
                </c:pt>
                <c:pt idx="4">
                  <c:v>一点也不符合</c:v>
                </c:pt>
              </c:strCache>
            </c:strRef>
          </c:cat>
          <c:val>
            <c:numRef>
              <c:f>'[Microsoft Word 中的图表]全部小学'!$B$39:$B$43</c:f>
              <c:numCache>
                <c:formatCode>###0</c:formatCode>
                <c:ptCount val="5"/>
                <c:pt idx="0">
                  <c:v>1162</c:v>
                </c:pt>
                <c:pt idx="1">
                  <c:v>1610</c:v>
                </c:pt>
                <c:pt idx="2">
                  <c:v>1507</c:v>
                </c:pt>
                <c:pt idx="3">
                  <c:v>5178</c:v>
                </c:pt>
                <c:pt idx="4">
                  <c:v>7257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98-4236-982F-1F3F2DBFF70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sz="1200" baseline="0"/>
              <a:t>几种情况学生的学习成绩对比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Word 中的图表]全部小学'!$F$38</c:f>
              <c:strCache>
                <c:ptCount val="1"/>
                <c:pt idx="0">
                  <c:v>成绩</c:v>
                </c:pt>
              </c:strCache>
            </c:strRef>
          </c:tx>
          <c:invertIfNegative val="0"/>
          <c:cat>
            <c:strRef>
              <c:f>'[Microsoft Word 中的图表]全部小学'!$D$39:$D$43</c:f>
              <c:strCache>
                <c:ptCount val="5"/>
                <c:pt idx="0">
                  <c:v>非常符合</c:v>
                </c:pt>
                <c:pt idx="1">
                  <c:v>比较符合</c:v>
                </c:pt>
                <c:pt idx="2">
                  <c:v>不确定</c:v>
                </c:pt>
                <c:pt idx="3">
                  <c:v>不太符合</c:v>
                </c:pt>
                <c:pt idx="4">
                  <c:v>一点也不符合</c:v>
                </c:pt>
              </c:strCache>
            </c:strRef>
          </c:cat>
          <c:val>
            <c:numRef>
              <c:f>'[Microsoft Word 中的图表]全部小学'!$F$39:$F$43</c:f>
              <c:numCache>
                <c:formatCode>####.00</c:formatCode>
                <c:ptCount val="5"/>
                <c:pt idx="0">
                  <c:v>3.6419965576592088</c:v>
                </c:pt>
                <c:pt idx="1">
                  <c:v>3.6832298136645956</c:v>
                </c:pt>
                <c:pt idx="2">
                  <c:v>3.7140013271400085</c:v>
                </c:pt>
                <c:pt idx="3">
                  <c:v>3.8383545770567857</c:v>
                </c:pt>
                <c:pt idx="4">
                  <c:v>4.1214000275595772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10-4F37-AA21-5EA66EC6F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839632"/>
        <c:axId val="268840192"/>
      </c:barChart>
      <c:catAx>
        <c:axId val="26883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840192"/>
        <c:crosses val="autoZero"/>
        <c:auto val="1"/>
        <c:lblAlgn val="ctr"/>
        <c:lblOffset val="100"/>
        <c:noMultiLvlLbl val="0"/>
      </c:catAx>
      <c:valAx>
        <c:axId val="268840192"/>
        <c:scaling>
          <c:orientation val="minMax"/>
        </c:scaling>
        <c:delete val="0"/>
        <c:axPos val="l"/>
        <c:numFmt formatCode="####.00" sourceLinked="1"/>
        <c:majorTickMark val="out"/>
        <c:minorTickMark val="none"/>
        <c:tickLblPos val="nextTo"/>
        <c:crossAx val="268839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#3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A7062-5906-4749-8C5B-479BDFEF9DEB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D2A132C-9A64-4D32-91E3-0FD29B7E778D}">
      <dgm:prSet phldrT="[文本]" custT="1"/>
      <dgm:spPr>
        <a:xfrm>
          <a:off x="1839436" y="0"/>
          <a:ext cx="1595437" cy="1595437"/>
        </a:xfrm>
        <a:prstGeom prst="triangl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ysClr val="windowText" lastClr="000000"/>
              </a:solidFill>
              <a:latin typeface="+mj-ea"/>
              <a:ea typeface="+mj-ea"/>
              <a:cs typeface="+mn-cs"/>
            </a:rPr>
            <a:t>其他养成因素</a:t>
          </a:r>
          <a:endParaRPr lang="en-US" altLang="zh-CN" sz="1600" b="1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ts val="192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600" u="sng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考试应对</a:t>
          </a:r>
          <a:endParaRPr lang="en-US" altLang="zh-CN" sz="1600" u="sng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marL="0" lvl="0" algn="ctr" defTabSz="711200">
            <a:lnSpc>
              <a:spcPts val="1920"/>
            </a:lnSpc>
            <a:spcBef>
              <a:spcPts val="0"/>
            </a:spcBef>
            <a:spcAft>
              <a:spcPts val="0"/>
            </a:spcAft>
          </a:pPr>
          <a:r>
            <a:rPr lang="zh-CN" altLang="en-US" sz="1600" u="sng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学习习惯</a:t>
          </a:r>
          <a:endParaRPr lang="en-US" altLang="zh-CN" sz="1600" u="sng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marL="0" lvl="0" algn="ctr" defTabSz="711200">
            <a:lnSpc>
              <a:spcPts val="1920"/>
            </a:lnSpc>
            <a:spcBef>
              <a:spcPts val="0"/>
            </a:spcBef>
            <a:spcAft>
              <a:spcPts val="0"/>
            </a:spcAft>
          </a:pPr>
          <a:r>
            <a:rPr lang="zh-CN" altLang="en-US" sz="1600" u="sng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时间管理</a:t>
          </a:r>
          <a:endParaRPr lang="en-US" altLang="zh-CN" sz="1600" u="sng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marL="0" lvl="0" algn="ctr" defTabSz="711200">
            <a:lnSpc>
              <a:spcPts val="1920"/>
            </a:lnSpc>
            <a:spcBef>
              <a:spcPts val="0"/>
            </a:spcBef>
            <a:spcAft>
              <a:spcPts val="0"/>
            </a:spcAft>
          </a:pPr>
          <a:r>
            <a:rPr lang="zh-CN" altLang="en-US" sz="1600" u="sng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学习意志力</a:t>
          </a:r>
        </a:p>
      </dgm:t>
    </dgm:pt>
    <dgm:pt modelId="{DE24DACF-895D-4CF8-952B-CC53E6B6D735}" type="parTrans" cxnId="{BD292612-2D6F-4F17-89BA-E7BBF88C7729}">
      <dgm:prSet/>
      <dgm:spPr/>
      <dgm:t>
        <a:bodyPr/>
        <a:lstStyle/>
        <a:p>
          <a:pPr algn="ctr"/>
          <a:endParaRPr lang="zh-CN" altLang="en-US" sz="1600">
            <a:latin typeface="+mj-ea"/>
            <a:ea typeface="+mj-ea"/>
          </a:endParaRPr>
        </a:p>
      </dgm:t>
    </dgm:pt>
    <dgm:pt modelId="{5F447963-1FF9-4415-8960-17367F487FD4}" type="sibTrans" cxnId="{BD292612-2D6F-4F17-89BA-E7BBF88C7729}">
      <dgm:prSet/>
      <dgm:spPr/>
      <dgm:t>
        <a:bodyPr/>
        <a:lstStyle/>
        <a:p>
          <a:pPr algn="ctr"/>
          <a:endParaRPr lang="zh-CN" altLang="en-US" sz="1600">
            <a:latin typeface="+mj-ea"/>
            <a:ea typeface="+mj-ea"/>
          </a:endParaRPr>
        </a:p>
      </dgm:t>
    </dgm:pt>
    <dgm:pt modelId="{7545E28C-878C-4278-B96D-8F3383ED2367}">
      <dgm:prSet phldrT="[文本]" custT="1"/>
      <dgm:spPr>
        <a:xfrm>
          <a:off x="1041717" y="1595437"/>
          <a:ext cx="1595437" cy="1595437"/>
        </a:xfrm>
        <a:prstGeom prst="triangl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zh-CN" altLang="en-US" sz="1600" b="1" dirty="0">
              <a:solidFill>
                <a:sysClr val="windowText" lastClr="000000"/>
              </a:solidFill>
              <a:latin typeface="+mj-ea"/>
              <a:ea typeface="+mj-ea"/>
              <a:cs typeface="+mn-cs"/>
            </a:rPr>
            <a:t>学习基本能力</a:t>
          </a:r>
          <a:endParaRPr lang="en-US" altLang="zh-CN" sz="1600" b="1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algn="ctr">
            <a:lnSpc>
              <a:spcPts val="1920"/>
            </a:lnSpc>
            <a:spcAft>
              <a:spcPts val="0"/>
            </a:spcAft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学习观察力</a:t>
          </a:r>
          <a:endParaRPr lang="en-US" altLang="zh-CN" sz="16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algn="ctr">
            <a:lnSpc>
              <a:spcPts val="1920"/>
            </a:lnSpc>
            <a:spcAft>
              <a:spcPts val="0"/>
            </a:spcAft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学习记忆力</a:t>
          </a:r>
          <a:endParaRPr lang="en-US" altLang="zh-CN" sz="16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algn="ctr">
            <a:lnSpc>
              <a:spcPts val="1920"/>
            </a:lnSpc>
            <a:spcAft>
              <a:spcPts val="0"/>
            </a:spcAft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学习注意力</a:t>
          </a:r>
          <a:endParaRPr lang="en-US" altLang="zh-CN" sz="16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algn="ctr">
            <a:lnSpc>
              <a:spcPts val="1920"/>
            </a:lnSpc>
            <a:spcAft>
              <a:spcPts val="0"/>
            </a:spcAft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阅读能力</a:t>
          </a:r>
        </a:p>
      </dgm:t>
    </dgm:pt>
    <dgm:pt modelId="{D285E3C3-154D-4D77-9BDB-4A3D46A3F242}" type="parTrans" cxnId="{B6616950-B726-4849-B038-613899766352}">
      <dgm:prSet/>
      <dgm:spPr/>
      <dgm:t>
        <a:bodyPr/>
        <a:lstStyle/>
        <a:p>
          <a:pPr algn="ctr"/>
          <a:endParaRPr lang="zh-CN" altLang="en-US" sz="1600">
            <a:latin typeface="+mj-ea"/>
            <a:ea typeface="+mj-ea"/>
          </a:endParaRPr>
        </a:p>
      </dgm:t>
    </dgm:pt>
    <dgm:pt modelId="{03A9D65D-A7A6-4585-A8F4-BA5D60BBF25D}" type="sibTrans" cxnId="{B6616950-B726-4849-B038-613899766352}">
      <dgm:prSet/>
      <dgm:spPr/>
      <dgm:t>
        <a:bodyPr/>
        <a:lstStyle/>
        <a:p>
          <a:pPr algn="ctr"/>
          <a:endParaRPr lang="zh-CN" altLang="en-US" sz="1600">
            <a:latin typeface="+mj-ea"/>
            <a:ea typeface="+mj-ea"/>
          </a:endParaRPr>
        </a:p>
      </dgm:t>
    </dgm:pt>
    <dgm:pt modelId="{0F9EB270-52E8-43EC-A408-F06EA0535DA4}">
      <dgm:prSet phldrT="[文本]" custT="1"/>
      <dgm:spPr>
        <a:xfrm rot="10800000">
          <a:off x="1839436" y="1595437"/>
          <a:ext cx="1595437" cy="1595437"/>
        </a:xfrm>
        <a:prstGeom prst="triangl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ysClr val="windowText" lastClr="000000"/>
              </a:solidFill>
              <a:latin typeface="+mj-ea"/>
              <a:ea typeface="+mj-ea"/>
              <a:cs typeface="+mn-cs"/>
            </a:rPr>
            <a:t>学习动力</a:t>
          </a:r>
          <a:endParaRPr lang="en-US" altLang="zh-CN" sz="1600" b="1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600" b="1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学习目标</a:t>
          </a:r>
          <a:endParaRPr lang="en-US" altLang="zh-CN" sz="16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ts val="192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学习自我效能感学习兴趣</a:t>
          </a:r>
        </a:p>
      </dgm:t>
    </dgm:pt>
    <dgm:pt modelId="{721AE8CD-763D-44E1-A72E-2E1FBC3C05CB}" type="parTrans" cxnId="{085FAD70-C115-4697-BF41-CC094F673F49}">
      <dgm:prSet/>
      <dgm:spPr/>
      <dgm:t>
        <a:bodyPr/>
        <a:lstStyle/>
        <a:p>
          <a:pPr algn="ctr"/>
          <a:endParaRPr lang="zh-CN" altLang="en-US" sz="1600">
            <a:latin typeface="+mj-ea"/>
            <a:ea typeface="+mj-ea"/>
          </a:endParaRPr>
        </a:p>
      </dgm:t>
    </dgm:pt>
    <dgm:pt modelId="{6BC86CD2-FD7E-44E6-9D2A-3700CE3DB09C}" type="sibTrans" cxnId="{085FAD70-C115-4697-BF41-CC094F673F49}">
      <dgm:prSet/>
      <dgm:spPr/>
      <dgm:t>
        <a:bodyPr/>
        <a:lstStyle/>
        <a:p>
          <a:pPr algn="ctr"/>
          <a:endParaRPr lang="zh-CN" altLang="en-US" sz="1600">
            <a:latin typeface="+mj-ea"/>
            <a:ea typeface="+mj-ea"/>
          </a:endParaRPr>
        </a:p>
      </dgm:t>
    </dgm:pt>
    <dgm:pt modelId="{1A20A29D-3B13-497B-82DD-E5829C5E3278}">
      <dgm:prSet phldrT="[文本]" custT="1"/>
      <dgm:spPr>
        <a:xfrm>
          <a:off x="2637155" y="1595437"/>
          <a:ext cx="1595437" cy="1595437"/>
        </a:xfrm>
        <a:prstGeom prst="triangl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zh-CN" altLang="en-US" sz="1600" b="1" dirty="0">
              <a:solidFill>
                <a:sysClr val="windowText" lastClr="000000"/>
              </a:solidFill>
              <a:latin typeface="+mj-ea"/>
              <a:ea typeface="+mj-ea"/>
              <a:cs typeface="+mn-cs"/>
            </a:rPr>
            <a:t>外部支持感知因素</a:t>
          </a:r>
          <a:endParaRPr lang="en-US" altLang="zh-CN" sz="1600" b="1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algn="ctr">
            <a:lnSpc>
              <a:spcPts val="1920"/>
            </a:lnSpc>
            <a:spcAft>
              <a:spcPts val="0"/>
            </a:spcAft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学校适应</a:t>
          </a:r>
          <a:endParaRPr lang="en-US" altLang="zh-CN" sz="16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algn="ctr">
            <a:lnSpc>
              <a:spcPts val="1920"/>
            </a:lnSpc>
            <a:spcAft>
              <a:spcPts val="0"/>
            </a:spcAft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师生关系适应</a:t>
          </a:r>
          <a:endParaRPr lang="en-US" altLang="zh-CN" sz="16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algn="ctr">
            <a:lnSpc>
              <a:spcPts val="1920"/>
            </a:lnSpc>
            <a:spcAft>
              <a:spcPts val="0"/>
            </a:spcAft>
          </a:pPr>
          <a:r>
            <a:rPr lang="zh-CN" altLang="en-US" sz="16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同学关系适应</a:t>
          </a:r>
          <a:endParaRPr lang="en-US" altLang="zh-CN" sz="16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algn="ctr">
            <a:lnSpc>
              <a:spcPts val="1920"/>
            </a:lnSpc>
            <a:spcAft>
              <a:spcPts val="0"/>
            </a:spcAft>
          </a:pPr>
          <a:r>
            <a:rPr lang="zh-CN" altLang="en-US" sz="1600" u="sng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家庭支持感知度</a:t>
          </a:r>
        </a:p>
      </dgm:t>
    </dgm:pt>
    <dgm:pt modelId="{94689A57-0122-4C96-A10F-9FE172E44FF1}" type="parTrans" cxnId="{C2475FA8-5123-401F-80D9-4E9E8BB29DF4}">
      <dgm:prSet/>
      <dgm:spPr/>
      <dgm:t>
        <a:bodyPr/>
        <a:lstStyle/>
        <a:p>
          <a:pPr algn="ctr"/>
          <a:endParaRPr lang="zh-CN" altLang="en-US" sz="1600">
            <a:latin typeface="+mj-ea"/>
            <a:ea typeface="+mj-ea"/>
          </a:endParaRPr>
        </a:p>
      </dgm:t>
    </dgm:pt>
    <dgm:pt modelId="{B1368269-6CC5-4FD5-8E62-98C1ED680F45}" type="sibTrans" cxnId="{C2475FA8-5123-401F-80D9-4E9E8BB29DF4}">
      <dgm:prSet/>
      <dgm:spPr/>
      <dgm:t>
        <a:bodyPr/>
        <a:lstStyle/>
        <a:p>
          <a:pPr algn="ctr"/>
          <a:endParaRPr lang="zh-CN" altLang="en-US" sz="1600">
            <a:latin typeface="+mj-ea"/>
            <a:ea typeface="+mj-ea"/>
          </a:endParaRPr>
        </a:p>
      </dgm:t>
    </dgm:pt>
    <dgm:pt modelId="{89BF541B-2E72-4BDB-B453-13A534238D2C}" type="pres">
      <dgm:prSet presAssocID="{A8CA7062-5906-4749-8C5B-479BDFEF9DE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7C1A0E3-8798-47EC-91DE-EE5258389094}" type="pres">
      <dgm:prSet presAssocID="{A8CA7062-5906-4749-8C5B-479BDFEF9DE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B7279-986C-4223-886B-8BA078A53FB9}" type="pres">
      <dgm:prSet presAssocID="{A8CA7062-5906-4749-8C5B-479BDFEF9DE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1E7568-6A19-443D-A159-1BC806F63CB6}" type="pres">
      <dgm:prSet presAssocID="{A8CA7062-5906-4749-8C5B-479BDFEF9DE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EB11FB-6663-4001-A184-83ADA47129F4}" type="pres">
      <dgm:prSet presAssocID="{A8CA7062-5906-4749-8C5B-479BDFEF9DE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80A81F-1F32-43C7-8841-E4387E36E550}" type="presOf" srcId="{7545E28C-878C-4278-B96D-8F3383ED2367}" destId="{2BAB7279-986C-4223-886B-8BA078A53FB9}" srcOrd="0" destOrd="0" presId="urn:microsoft.com/office/officeart/2005/8/layout/pyramid4"/>
    <dgm:cxn modelId="{C2475FA8-5123-401F-80D9-4E9E8BB29DF4}" srcId="{A8CA7062-5906-4749-8C5B-479BDFEF9DEB}" destId="{1A20A29D-3B13-497B-82DD-E5829C5E3278}" srcOrd="3" destOrd="0" parTransId="{94689A57-0122-4C96-A10F-9FE172E44FF1}" sibTransId="{B1368269-6CC5-4FD5-8E62-98C1ED680F45}"/>
    <dgm:cxn modelId="{085FAD70-C115-4697-BF41-CC094F673F49}" srcId="{A8CA7062-5906-4749-8C5B-479BDFEF9DEB}" destId="{0F9EB270-52E8-43EC-A408-F06EA0535DA4}" srcOrd="2" destOrd="0" parTransId="{721AE8CD-763D-44E1-A72E-2E1FBC3C05CB}" sibTransId="{6BC86CD2-FD7E-44E6-9D2A-3700CE3DB09C}"/>
    <dgm:cxn modelId="{7E844C8D-3BAE-442F-A483-3F89093E85C7}" type="presOf" srcId="{4D2A132C-9A64-4D32-91E3-0FD29B7E778D}" destId="{C7C1A0E3-8798-47EC-91DE-EE5258389094}" srcOrd="0" destOrd="0" presId="urn:microsoft.com/office/officeart/2005/8/layout/pyramid4"/>
    <dgm:cxn modelId="{8EE3FD4F-0A19-4F9E-81BF-8A7115DDFFC4}" type="presOf" srcId="{A8CA7062-5906-4749-8C5B-479BDFEF9DEB}" destId="{89BF541B-2E72-4BDB-B453-13A534238D2C}" srcOrd="0" destOrd="0" presId="urn:microsoft.com/office/officeart/2005/8/layout/pyramid4"/>
    <dgm:cxn modelId="{BD292612-2D6F-4F17-89BA-E7BBF88C7729}" srcId="{A8CA7062-5906-4749-8C5B-479BDFEF9DEB}" destId="{4D2A132C-9A64-4D32-91E3-0FD29B7E778D}" srcOrd="0" destOrd="0" parTransId="{DE24DACF-895D-4CF8-952B-CC53E6B6D735}" sibTransId="{5F447963-1FF9-4415-8960-17367F487FD4}"/>
    <dgm:cxn modelId="{3DA77829-3C4D-4A0A-B0AF-D484E976C18B}" type="presOf" srcId="{1A20A29D-3B13-497B-82DD-E5829C5E3278}" destId="{8FEB11FB-6663-4001-A184-83ADA47129F4}" srcOrd="0" destOrd="0" presId="urn:microsoft.com/office/officeart/2005/8/layout/pyramid4"/>
    <dgm:cxn modelId="{B6616950-B726-4849-B038-613899766352}" srcId="{A8CA7062-5906-4749-8C5B-479BDFEF9DEB}" destId="{7545E28C-878C-4278-B96D-8F3383ED2367}" srcOrd="1" destOrd="0" parTransId="{D285E3C3-154D-4D77-9BDB-4A3D46A3F242}" sibTransId="{03A9D65D-A7A6-4585-A8F4-BA5D60BBF25D}"/>
    <dgm:cxn modelId="{3E1CA57E-E64F-4AF8-BE85-4F7DFF092977}" type="presOf" srcId="{0F9EB270-52E8-43EC-A408-F06EA0535DA4}" destId="{391E7568-6A19-443D-A159-1BC806F63CB6}" srcOrd="0" destOrd="0" presId="urn:microsoft.com/office/officeart/2005/8/layout/pyramid4"/>
    <dgm:cxn modelId="{77B9CFB4-7210-4867-8C58-FD7123A7BA10}" type="presParOf" srcId="{89BF541B-2E72-4BDB-B453-13A534238D2C}" destId="{C7C1A0E3-8798-47EC-91DE-EE5258389094}" srcOrd="0" destOrd="0" presId="urn:microsoft.com/office/officeart/2005/8/layout/pyramid4"/>
    <dgm:cxn modelId="{EBA27964-009F-4F73-9575-97BAF08EE748}" type="presParOf" srcId="{89BF541B-2E72-4BDB-B453-13A534238D2C}" destId="{2BAB7279-986C-4223-886B-8BA078A53FB9}" srcOrd="1" destOrd="0" presId="urn:microsoft.com/office/officeart/2005/8/layout/pyramid4"/>
    <dgm:cxn modelId="{C0C8285A-ED30-4870-8037-8924B99078D2}" type="presParOf" srcId="{89BF541B-2E72-4BDB-B453-13A534238D2C}" destId="{391E7568-6A19-443D-A159-1BC806F63CB6}" srcOrd="2" destOrd="0" presId="urn:microsoft.com/office/officeart/2005/8/layout/pyramid4"/>
    <dgm:cxn modelId="{840D94D9-F6F0-495C-B31E-ED7E880F118A}" type="presParOf" srcId="{89BF541B-2E72-4BDB-B453-13A534238D2C}" destId="{8FEB11FB-6663-4001-A184-83ADA47129F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A8045-1691-45C3-B9D8-E3E6B40ADF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0E3157-D562-4702-8883-DD5839D84422}">
      <dgm:prSet phldrT="[文本]"/>
      <dgm:spPr/>
      <dgm:t>
        <a:bodyPr/>
        <a:lstStyle/>
        <a:p>
          <a:r>
            <a:rPr lang="zh-CN" altLang="en-US" dirty="0"/>
            <a:t>学习素养理论模型是一个有机的整体</a:t>
          </a:r>
        </a:p>
      </dgm:t>
    </dgm:pt>
    <dgm:pt modelId="{F1F3DA4E-5CD9-4EAE-B28B-8B80A26F6943}" type="parTrans" cxnId="{0127095B-0E24-4725-BE7B-D17D95738462}">
      <dgm:prSet/>
      <dgm:spPr/>
      <dgm:t>
        <a:bodyPr/>
        <a:lstStyle/>
        <a:p>
          <a:endParaRPr lang="zh-CN" altLang="en-US"/>
        </a:p>
      </dgm:t>
    </dgm:pt>
    <dgm:pt modelId="{9568A932-2780-4B60-B964-B47146A5EE10}" type="sibTrans" cxnId="{0127095B-0E24-4725-BE7B-D17D95738462}">
      <dgm:prSet/>
      <dgm:spPr/>
      <dgm:t>
        <a:bodyPr/>
        <a:lstStyle/>
        <a:p>
          <a:endParaRPr lang="zh-CN" altLang="en-US"/>
        </a:p>
      </dgm:t>
    </dgm:pt>
    <dgm:pt modelId="{D0292420-2DC3-4B98-8191-5FA218A37327}">
      <dgm:prSet phldrT="[文本]"/>
      <dgm:spPr/>
      <dgm:t>
        <a:bodyPr/>
        <a:lstStyle/>
        <a:p>
          <a:r>
            <a:rPr lang="zh-CN" altLang="en-US" dirty="0"/>
            <a:t>各指标要素既相互联系，又相互作用。</a:t>
          </a:r>
        </a:p>
      </dgm:t>
    </dgm:pt>
    <dgm:pt modelId="{AB1DC686-18F3-40BE-8B3A-50823CC6300D}" type="parTrans" cxnId="{95804847-BBA9-4BDE-A014-CBFE35EB22D5}">
      <dgm:prSet/>
      <dgm:spPr/>
      <dgm:t>
        <a:bodyPr/>
        <a:lstStyle/>
        <a:p>
          <a:endParaRPr lang="zh-CN" altLang="en-US"/>
        </a:p>
      </dgm:t>
    </dgm:pt>
    <dgm:pt modelId="{E157A3EC-791B-44F9-B3AF-F903681EF0D8}" type="sibTrans" cxnId="{95804847-BBA9-4BDE-A014-CBFE35EB22D5}">
      <dgm:prSet/>
      <dgm:spPr/>
      <dgm:t>
        <a:bodyPr/>
        <a:lstStyle/>
        <a:p>
          <a:endParaRPr lang="zh-CN" altLang="en-US"/>
        </a:p>
      </dgm:t>
    </dgm:pt>
    <dgm:pt modelId="{305BEB08-2A5D-4A41-A34A-4D9AA4A3D1E0}">
      <dgm:prSet phldrT="[文本]"/>
      <dgm:spPr/>
      <dgm:t>
        <a:bodyPr/>
        <a:lstStyle/>
        <a:p>
          <a:r>
            <a:rPr lang="zh-CN" altLang="en-US" dirty="0"/>
            <a:t>学习素养各要素同等重要</a:t>
          </a:r>
        </a:p>
      </dgm:t>
    </dgm:pt>
    <dgm:pt modelId="{06FC12A9-A59D-4A29-B95C-63F934607399}" type="parTrans" cxnId="{DE53D882-98DC-4925-85A4-DD82F831C319}">
      <dgm:prSet/>
      <dgm:spPr/>
      <dgm:t>
        <a:bodyPr/>
        <a:lstStyle/>
        <a:p>
          <a:endParaRPr lang="zh-CN" altLang="en-US"/>
        </a:p>
      </dgm:t>
    </dgm:pt>
    <dgm:pt modelId="{D3BD9F9C-EAA3-4908-BD68-B6D2D9C9C5E2}" type="sibTrans" cxnId="{DE53D882-98DC-4925-85A4-DD82F831C319}">
      <dgm:prSet/>
      <dgm:spPr/>
      <dgm:t>
        <a:bodyPr/>
        <a:lstStyle/>
        <a:p>
          <a:endParaRPr lang="zh-CN" altLang="en-US"/>
        </a:p>
      </dgm:t>
    </dgm:pt>
    <dgm:pt modelId="{C3E823FF-7299-4338-9D70-EB063292D6C9}">
      <dgm:prSet phldrT="[文本]"/>
      <dgm:spPr/>
      <dgm:t>
        <a:bodyPr/>
        <a:lstStyle/>
        <a:p>
          <a:r>
            <a:rPr lang="zh-CN" altLang="en-US" dirty="0"/>
            <a:t>虽对学习成绩贡献量有大小，但重要性相同。</a:t>
          </a:r>
        </a:p>
      </dgm:t>
    </dgm:pt>
    <dgm:pt modelId="{E6C434FB-08FC-4A91-8EFB-383BDD88B5C5}" type="parTrans" cxnId="{CC83B8DD-DB98-4A01-BFA1-0E48CB24624B}">
      <dgm:prSet/>
      <dgm:spPr/>
      <dgm:t>
        <a:bodyPr/>
        <a:lstStyle/>
        <a:p>
          <a:endParaRPr lang="zh-CN" altLang="en-US"/>
        </a:p>
      </dgm:t>
    </dgm:pt>
    <dgm:pt modelId="{712385D5-44C1-402F-BFCF-D16ED6F837BA}" type="sibTrans" cxnId="{CC83B8DD-DB98-4A01-BFA1-0E48CB24624B}">
      <dgm:prSet/>
      <dgm:spPr/>
      <dgm:t>
        <a:bodyPr/>
        <a:lstStyle/>
        <a:p>
          <a:endParaRPr lang="zh-CN" altLang="en-US"/>
        </a:p>
      </dgm:t>
    </dgm:pt>
    <dgm:pt modelId="{DB092C82-4A36-4822-8520-898C1425B521}">
      <dgm:prSet/>
      <dgm:spPr/>
      <dgm:t>
        <a:bodyPr/>
        <a:lstStyle/>
        <a:p>
          <a:r>
            <a:rPr lang="zh-CN" altLang="en-US" dirty="0"/>
            <a:t>综合指标和各要素的发展变化都是有规律的</a:t>
          </a:r>
        </a:p>
      </dgm:t>
    </dgm:pt>
    <dgm:pt modelId="{E866DE36-8F8F-43AC-8913-482889FA77C4}" type="parTrans" cxnId="{8997713F-0279-4FB3-9E4B-69E07AEBA1B4}">
      <dgm:prSet/>
      <dgm:spPr/>
      <dgm:t>
        <a:bodyPr/>
        <a:lstStyle/>
        <a:p>
          <a:endParaRPr lang="zh-CN" altLang="en-US"/>
        </a:p>
      </dgm:t>
    </dgm:pt>
    <dgm:pt modelId="{B4241EB7-291F-429E-9243-E518154D76FF}" type="sibTrans" cxnId="{8997713F-0279-4FB3-9E4B-69E07AEBA1B4}">
      <dgm:prSet/>
      <dgm:spPr/>
      <dgm:t>
        <a:bodyPr/>
        <a:lstStyle/>
        <a:p>
          <a:endParaRPr lang="zh-CN" altLang="en-US"/>
        </a:p>
      </dgm:t>
    </dgm:pt>
    <dgm:pt modelId="{558F1A1D-A350-45B6-A7E5-2E90984B22FB}">
      <dgm:prSet/>
      <dgm:spPr/>
      <dgm:t>
        <a:bodyPr/>
        <a:lstStyle/>
        <a:p>
          <a:r>
            <a:rPr lang="zh-CN" altLang="en-US" dirty="0"/>
            <a:t>不同方面、不同维度、不同性别等均呈规律性的变化</a:t>
          </a:r>
        </a:p>
      </dgm:t>
    </dgm:pt>
    <dgm:pt modelId="{CC05A04B-F960-4669-9604-2D337A6C31B5}" type="parTrans" cxnId="{E2ECCEFB-C44C-4F26-A7F0-5B5782205562}">
      <dgm:prSet/>
      <dgm:spPr/>
      <dgm:t>
        <a:bodyPr/>
        <a:lstStyle/>
        <a:p>
          <a:endParaRPr lang="zh-CN" altLang="en-US"/>
        </a:p>
      </dgm:t>
    </dgm:pt>
    <dgm:pt modelId="{96E5B536-E085-469D-85BC-6068114AF53A}" type="sibTrans" cxnId="{E2ECCEFB-C44C-4F26-A7F0-5B5782205562}">
      <dgm:prSet/>
      <dgm:spPr/>
      <dgm:t>
        <a:bodyPr/>
        <a:lstStyle/>
        <a:p>
          <a:endParaRPr lang="zh-CN" altLang="en-US"/>
        </a:p>
      </dgm:t>
    </dgm:pt>
    <dgm:pt modelId="{9748D2E6-DC51-4B05-AAF2-6598758D9974}" type="pres">
      <dgm:prSet presAssocID="{8C7A8045-1691-45C3-B9D8-E3E6B40ADF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EA1623-2FB5-4A4E-AFDA-C942F38DD5E0}" type="pres">
      <dgm:prSet presAssocID="{590E3157-D562-4702-8883-DD5839D844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25A988-190E-405B-81B6-597DBEBF1F48}" type="pres">
      <dgm:prSet presAssocID="{590E3157-D562-4702-8883-DD5839D8442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DE2CEF-A5C4-49A5-8D72-2EA530E35631}" type="pres">
      <dgm:prSet presAssocID="{305BEB08-2A5D-4A41-A34A-4D9AA4A3D1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EC25A0-562F-4BF6-8D81-186D2DBF6135}" type="pres">
      <dgm:prSet presAssocID="{305BEB08-2A5D-4A41-A34A-4D9AA4A3D1E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E68DB9-F80E-4797-B785-B71B29C1ECD7}" type="pres">
      <dgm:prSet presAssocID="{DB092C82-4A36-4822-8520-898C1425B5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794237-EF18-4F9D-839F-C1304378B13A}" type="pres">
      <dgm:prSet presAssocID="{DB092C82-4A36-4822-8520-898C1425B52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5804847-BBA9-4BDE-A014-CBFE35EB22D5}" srcId="{590E3157-D562-4702-8883-DD5839D84422}" destId="{D0292420-2DC3-4B98-8191-5FA218A37327}" srcOrd="0" destOrd="0" parTransId="{AB1DC686-18F3-40BE-8B3A-50823CC6300D}" sibTransId="{E157A3EC-791B-44F9-B3AF-F903681EF0D8}"/>
    <dgm:cxn modelId="{472B9ADF-0A49-4656-836D-52888FE5F66A}" type="presOf" srcId="{590E3157-D562-4702-8883-DD5839D84422}" destId="{08EA1623-2FB5-4A4E-AFDA-C942F38DD5E0}" srcOrd="0" destOrd="0" presId="urn:microsoft.com/office/officeart/2005/8/layout/vList2"/>
    <dgm:cxn modelId="{1DCD1B03-8F3C-4B6E-8691-55C9C709DDC4}" type="presOf" srcId="{305BEB08-2A5D-4A41-A34A-4D9AA4A3D1E0}" destId="{DFDE2CEF-A5C4-49A5-8D72-2EA530E35631}" srcOrd="0" destOrd="0" presId="urn:microsoft.com/office/officeart/2005/8/layout/vList2"/>
    <dgm:cxn modelId="{8997713F-0279-4FB3-9E4B-69E07AEBA1B4}" srcId="{8C7A8045-1691-45C3-B9D8-E3E6B40ADF72}" destId="{DB092C82-4A36-4822-8520-898C1425B521}" srcOrd="2" destOrd="0" parTransId="{E866DE36-8F8F-43AC-8913-482889FA77C4}" sibTransId="{B4241EB7-291F-429E-9243-E518154D76FF}"/>
    <dgm:cxn modelId="{E2ECCEFB-C44C-4F26-A7F0-5B5782205562}" srcId="{DB092C82-4A36-4822-8520-898C1425B521}" destId="{558F1A1D-A350-45B6-A7E5-2E90984B22FB}" srcOrd="0" destOrd="0" parTransId="{CC05A04B-F960-4669-9604-2D337A6C31B5}" sibTransId="{96E5B536-E085-469D-85BC-6068114AF53A}"/>
    <dgm:cxn modelId="{CC83B8DD-DB98-4A01-BFA1-0E48CB24624B}" srcId="{305BEB08-2A5D-4A41-A34A-4D9AA4A3D1E0}" destId="{C3E823FF-7299-4338-9D70-EB063292D6C9}" srcOrd="0" destOrd="0" parTransId="{E6C434FB-08FC-4A91-8EFB-383BDD88B5C5}" sibTransId="{712385D5-44C1-402F-BFCF-D16ED6F837BA}"/>
    <dgm:cxn modelId="{30074119-B834-41A5-9DAE-9958C2E28CBF}" type="presOf" srcId="{DB092C82-4A36-4822-8520-898C1425B521}" destId="{92E68DB9-F80E-4797-B785-B71B29C1ECD7}" srcOrd="0" destOrd="0" presId="urn:microsoft.com/office/officeart/2005/8/layout/vList2"/>
    <dgm:cxn modelId="{067FE8D2-2BD8-4231-A3DB-946895C689B5}" type="presOf" srcId="{558F1A1D-A350-45B6-A7E5-2E90984B22FB}" destId="{4D794237-EF18-4F9D-839F-C1304378B13A}" srcOrd="0" destOrd="0" presId="urn:microsoft.com/office/officeart/2005/8/layout/vList2"/>
    <dgm:cxn modelId="{7A391ACE-F4DA-45C1-A345-5424EAFF509E}" type="presOf" srcId="{8C7A8045-1691-45C3-B9D8-E3E6B40ADF72}" destId="{9748D2E6-DC51-4B05-AAF2-6598758D9974}" srcOrd="0" destOrd="0" presId="urn:microsoft.com/office/officeart/2005/8/layout/vList2"/>
    <dgm:cxn modelId="{2D195678-8745-46DC-BD09-556D4C8B0DC8}" type="presOf" srcId="{D0292420-2DC3-4B98-8191-5FA218A37327}" destId="{0125A988-190E-405B-81B6-597DBEBF1F48}" srcOrd="0" destOrd="0" presId="urn:microsoft.com/office/officeart/2005/8/layout/vList2"/>
    <dgm:cxn modelId="{DE53D882-98DC-4925-85A4-DD82F831C319}" srcId="{8C7A8045-1691-45C3-B9D8-E3E6B40ADF72}" destId="{305BEB08-2A5D-4A41-A34A-4D9AA4A3D1E0}" srcOrd="1" destOrd="0" parTransId="{06FC12A9-A59D-4A29-B95C-63F934607399}" sibTransId="{D3BD9F9C-EAA3-4908-BD68-B6D2D9C9C5E2}"/>
    <dgm:cxn modelId="{0127095B-0E24-4725-BE7B-D17D95738462}" srcId="{8C7A8045-1691-45C3-B9D8-E3E6B40ADF72}" destId="{590E3157-D562-4702-8883-DD5839D84422}" srcOrd="0" destOrd="0" parTransId="{F1F3DA4E-5CD9-4EAE-B28B-8B80A26F6943}" sibTransId="{9568A932-2780-4B60-B964-B47146A5EE10}"/>
    <dgm:cxn modelId="{6D772E78-22A2-472F-9849-0D10858B68F0}" type="presOf" srcId="{C3E823FF-7299-4338-9D70-EB063292D6C9}" destId="{02EC25A0-562F-4BF6-8D81-186D2DBF6135}" srcOrd="0" destOrd="0" presId="urn:microsoft.com/office/officeart/2005/8/layout/vList2"/>
    <dgm:cxn modelId="{D7F4DBAC-B3E9-44C5-997E-3E6A301E4965}" type="presParOf" srcId="{9748D2E6-DC51-4B05-AAF2-6598758D9974}" destId="{08EA1623-2FB5-4A4E-AFDA-C942F38DD5E0}" srcOrd="0" destOrd="0" presId="urn:microsoft.com/office/officeart/2005/8/layout/vList2"/>
    <dgm:cxn modelId="{BD96ADA8-C6F8-4542-AB94-A46B8F25E7C2}" type="presParOf" srcId="{9748D2E6-DC51-4B05-AAF2-6598758D9974}" destId="{0125A988-190E-405B-81B6-597DBEBF1F48}" srcOrd="1" destOrd="0" presId="urn:microsoft.com/office/officeart/2005/8/layout/vList2"/>
    <dgm:cxn modelId="{DF2CF138-14A6-42A2-A971-3F9D88CC6E29}" type="presParOf" srcId="{9748D2E6-DC51-4B05-AAF2-6598758D9974}" destId="{DFDE2CEF-A5C4-49A5-8D72-2EA530E35631}" srcOrd="2" destOrd="0" presId="urn:microsoft.com/office/officeart/2005/8/layout/vList2"/>
    <dgm:cxn modelId="{B1D2E3FA-E7C1-4150-A290-ADB1BBA7EC4D}" type="presParOf" srcId="{9748D2E6-DC51-4B05-AAF2-6598758D9974}" destId="{02EC25A0-562F-4BF6-8D81-186D2DBF6135}" srcOrd="3" destOrd="0" presId="urn:microsoft.com/office/officeart/2005/8/layout/vList2"/>
    <dgm:cxn modelId="{D5418C05-D776-4B86-BD3F-2BB295D0FFA1}" type="presParOf" srcId="{9748D2E6-DC51-4B05-AAF2-6598758D9974}" destId="{92E68DB9-F80E-4797-B785-B71B29C1ECD7}" srcOrd="4" destOrd="0" presId="urn:microsoft.com/office/officeart/2005/8/layout/vList2"/>
    <dgm:cxn modelId="{C7113441-4F9D-4E0B-9E82-02EAC93DF499}" type="presParOf" srcId="{9748D2E6-DC51-4B05-AAF2-6598758D9974}" destId="{4D794237-EF18-4F9D-839F-C1304378B13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996434-C59E-4372-8DB9-C9B145C59FBB}" type="doc">
      <dgm:prSet loTypeId="urn:microsoft.com/office/officeart/2005/8/layout/arrow3#1" loCatId="relationship" qsTypeId="urn:microsoft.com/office/officeart/2005/8/quickstyle/simple1#10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9579DF2F-9F59-4105-A16B-7F29B1B7DC83}">
      <dgm:prSet phldrT="[文本]"/>
      <dgm:spPr/>
      <dgm:t>
        <a:bodyPr/>
        <a:lstStyle/>
        <a:p>
          <a:r>
            <a:rPr lang="zh-CN" altLang="en-US" dirty="0">
              <a:solidFill>
                <a:srgbClr val="FFC000"/>
              </a:solidFill>
            </a:rPr>
            <a:t>学习基本能力</a:t>
          </a:r>
        </a:p>
      </dgm:t>
    </dgm:pt>
    <dgm:pt modelId="{1BCFB5DA-1CDA-48AE-ACB0-CA2508087792}" type="parTrans" cxnId="{48F2DEE5-1F57-4498-B3EB-10827DCAEBDF}">
      <dgm:prSet/>
      <dgm:spPr/>
      <dgm:t>
        <a:bodyPr/>
        <a:lstStyle/>
        <a:p>
          <a:endParaRPr lang="zh-CN" altLang="en-US"/>
        </a:p>
      </dgm:t>
    </dgm:pt>
    <dgm:pt modelId="{D7B0E5C1-964E-466A-B8FC-D39B07CE3588}" type="sibTrans" cxnId="{48F2DEE5-1F57-4498-B3EB-10827DCAEBDF}">
      <dgm:prSet/>
      <dgm:spPr/>
      <dgm:t>
        <a:bodyPr/>
        <a:lstStyle/>
        <a:p>
          <a:endParaRPr lang="zh-CN" altLang="en-US"/>
        </a:p>
      </dgm:t>
    </dgm:pt>
    <dgm:pt modelId="{F315EE4F-6BD0-4139-A0B2-DC0A81F76150}">
      <dgm:prSet phldrT="[文本]"/>
      <dgm:spPr/>
      <dgm:t>
        <a:bodyPr/>
        <a:lstStyle/>
        <a:p>
          <a:r>
            <a:rPr lang="zh-CN" altLang="en-US" dirty="0">
              <a:solidFill>
                <a:srgbClr val="0070C0"/>
              </a:solidFill>
            </a:rPr>
            <a:t>外部支持因素</a:t>
          </a:r>
        </a:p>
      </dgm:t>
    </dgm:pt>
    <dgm:pt modelId="{F4E9E8A4-AF65-4899-BFFE-645FF5706529}" type="parTrans" cxnId="{07A8A6F2-6ECF-439C-BCCD-04F2AB907FC5}">
      <dgm:prSet/>
      <dgm:spPr/>
      <dgm:t>
        <a:bodyPr/>
        <a:lstStyle/>
        <a:p>
          <a:endParaRPr lang="zh-CN" altLang="en-US"/>
        </a:p>
      </dgm:t>
    </dgm:pt>
    <dgm:pt modelId="{65F00FE2-7E2F-40BF-9D58-42F2FC0033C5}" type="sibTrans" cxnId="{07A8A6F2-6ECF-439C-BCCD-04F2AB907FC5}">
      <dgm:prSet/>
      <dgm:spPr/>
      <dgm:t>
        <a:bodyPr/>
        <a:lstStyle/>
        <a:p>
          <a:endParaRPr lang="zh-CN" altLang="en-US"/>
        </a:p>
      </dgm:t>
    </dgm:pt>
    <dgm:pt modelId="{02A1061E-3D5F-4195-BEAC-7AF3D3538CD8}" type="pres">
      <dgm:prSet presAssocID="{AC996434-C59E-4372-8DB9-C9B145C59F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5C4645-FEA4-44F5-A42E-7A4A5182BD81}" type="pres">
      <dgm:prSet presAssocID="{AC996434-C59E-4372-8DB9-C9B145C59FBB}" presName="divider" presStyleLbl="fgShp" presStyleIdx="0" presStyleCnt="1" custAng="1065230"/>
      <dgm:spPr/>
    </dgm:pt>
    <dgm:pt modelId="{F6D3AC76-3734-4381-962E-3C45E24544B5}" type="pres">
      <dgm:prSet presAssocID="{9579DF2F-9F59-4105-A16B-7F29B1B7DC83}" presName="downArrow" presStyleLbl="node1" presStyleIdx="0" presStyleCnt="2" custLinFactNeighborX="1893" custLinFactNeighborY="-10787"/>
      <dgm:spPr/>
    </dgm:pt>
    <dgm:pt modelId="{6513F600-5526-4138-8549-1C4F962F3C45}" type="pres">
      <dgm:prSet presAssocID="{9579DF2F-9F59-4105-A16B-7F29B1B7DC8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80F07-A646-47D9-94A5-6E8C603B3C79}" type="pres">
      <dgm:prSet presAssocID="{F315EE4F-6BD0-4139-A0B2-DC0A81F76150}" presName="upArrow" presStyleLbl="node1" presStyleIdx="1" presStyleCnt="2" custLinFactNeighborX="379" custLinFactNeighborY="12784"/>
      <dgm:spPr/>
    </dgm:pt>
    <dgm:pt modelId="{6057D557-35F0-45B7-9FB1-15FCD487713A}" type="pres">
      <dgm:prSet presAssocID="{F315EE4F-6BD0-4139-A0B2-DC0A81F7615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F2DEE5-1F57-4498-B3EB-10827DCAEBDF}" srcId="{AC996434-C59E-4372-8DB9-C9B145C59FBB}" destId="{9579DF2F-9F59-4105-A16B-7F29B1B7DC83}" srcOrd="0" destOrd="0" parTransId="{1BCFB5DA-1CDA-48AE-ACB0-CA2508087792}" sibTransId="{D7B0E5C1-964E-466A-B8FC-D39B07CE3588}"/>
    <dgm:cxn modelId="{19EEEE90-810D-4A9D-88B7-E3785942ED6D}" type="presOf" srcId="{AC996434-C59E-4372-8DB9-C9B145C59FBB}" destId="{02A1061E-3D5F-4195-BEAC-7AF3D3538CD8}" srcOrd="0" destOrd="0" presId="urn:microsoft.com/office/officeart/2005/8/layout/arrow3#1"/>
    <dgm:cxn modelId="{A649D34E-7935-4C9E-9D01-AD7C5167C370}" type="presOf" srcId="{F315EE4F-6BD0-4139-A0B2-DC0A81F76150}" destId="{6057D557-35F0-45B7-9FB1-15FCD487713A}" srcOrd="0" destOrd="0" presId="urn:microsoft.com/office/officeart/2005/8/layout/arrow3#1"/>
    <dgm:cxn modelId="{07A8A6F2-6ECF-439C-BCCD-04F2AB907FC5}" srcId="{AC996434-C59E-4372-8DB9-C9B145C59FBB}" destId="{F315EE4F-6BD0-4139-A0B2-DC0A81F76150}" srcOrd="1" destOrd="0" parTransId="{F4E9E8A4-AF65-4899-BFFE-645FF5706529}" sibTransId="{65F00FE2-7E2F-40BF-9D58-42F2FC0033C5}"/>
    <dgm:cxn modelId="{D6CE6C9E-B27B-495D-8324-F9EA2978E76B}" type="presOf" srcId="{9579DF2F-9F59-4105-A16B-7F29B1B7DC83}" destId="{6513F600-5526-4138-8549-1C4F962F3C45}" srcOrd="0" destOrd="0" presId="urn:microsoft.com/office/officeart/2005/8/layout/arrow3#1"/>
    <dgm:cxn modelId="{2CA8FCD8-0579-4072-BA23-B51D3F32AD93}" type="presParOf" srcId="{02A1061E-3D5F-4195-BEAC-7AF3D3538CD8}" destId="{925C4645-FEA4-44F5-A42E-7A4A5182BD81}" srcOrd="0" destOrd="0" presId="urn:microsoft.com/office/officeart/2005/8/layout/arrow3#1"/>
    <dgm:cxn modelId="{9E126E22-3C1F-4DA2-A8DC-C46B7C13C89B}" type="presParOf" srcId="{02A1061E-3D5F-4195-BEAC-7AF3D3538CD8}" destId="{F6D3AC76-3734-4381-962E-3C45E24544B5}" srcOrd="1" destOrd="0" presId="urn:microsoft.com/office/officeart/2005/8/layout/arrow3#1"/>
    <dgm:cxn modelId="{02E74086-CE22-42E2-83FB-E8D487CD8999}" type="presParOf" srcId="{02A1061E-3D5F-4195-BEAC-7AF3D3538CD8}" destId="{6513F600-5526-4138-8549-1C4F962F3C45}" srcOrd="2" destOrd="0" presId="urn:microsoft.com/office/officeart/2005/8/layout/arrow3#1"/>
    <dgm:cxn modelId="{96CCDAC2-C791-43AD-B6B6-72873353A79D}" type="presParOf" srcId="{02A1061E-3D5F-4195-BEAC-7AF3D3538CD8}" destId="{73A80F07-A646-47D9-94A5-6E8C603B3C79}" srcOrd="3" destOrd="0" presId="urn:microsoft.com/office/officeart/2005/8/layout/arrow3#1"/>
    <dgm:cxn modelId="{07196F2D-F4A4-4061-A25B-495D1B71570E}" type="presParOf" srcId="{02A1061E-3D5F-4195-BEAC-7AF3D3538CD8}" destId="{6057D557-35F0-45B7-9FB1-15FCD487713A}" srcOrd="4" destOrd="0" presId="urn:microsoft.com/office/officeart/2005/8/layout/arrow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996434-C59E-4372-8DB9-C9B145C59FBB}" type="doc">
      <dgm:prSet loTypeId="urn:microsoft.com/office/officeart/2005/8/layout/arrow3#2" loCatId="relationship" qsTypeId="urn:microsoft.com/office/officeart/2005/8/quickstyle/simple1#11" qsCatId="simple" csTypeId="urn:microsoft.com/office/officeart/2005/8/colors/colorful4#2" csCatId="colorful" phldr="1"/>
      <dgm:spPr/>
      <dgm:t>
        <a:bodyPr/>
        <a:lstStyle/>
        <a:p>
          <a:endParaRPr lang="zh-CN" altLang="en-US"/>
        </a:p>
      </dgm:t>
    </dgm:pt>
    <dgm:pt modelId="{9579DF2F-9F59-4105-A16B-7F29B1B7DC83}">
      <dgm:prSet phldrT="[文本]"/>
      <dgm:spPr/>
      <dgm:t>
        <a:bodyPr/>
        <a:lstStyle/>
        <a:p>
          <a:r>
            <a:rPr lang="zh-CN" altLang="en-US" dirty="0">
              <a:solidFill>
                <a:srgbClr val="FFC000"/>
              </a:solidFill>
            </a:rPr>
            <a:t>学习兴趣</a:t>
          </a:r>
        </a:p>
      </dgm:t>
    </dgm:pt>
    <dgm:pt modelId="{1BCFB5DA-1CDA-48AE-ACB0-CA2508087792}" type="parTrans" cxnId="{48F2DEE5-1F57-4498-B3EB-10827DCAEBDF}">
      <dgm:prSet/>
      <dgm:spPr/>
      <dgm:t>
        <a:bodyPr/>
        <a:lstStyle/>
        <a:p>
          <a:endParaRPr lang="zh-CN" altLang="en-US"/>
        </a:p>
      </dgm:t>
    </dgm:pt>
    <dgm:pt modelId="{D7B0E5C1-964E-466A-B8FC-D39B07CE3588}" type="sibTrans" cxnId="{48F2DEE5-1F57-4498-B3EB-10827DCAEBDF}">
      <dgm:prSet/>
      <dgm:spPr/>
      <dgm:t>
        <a:bodyPr/>
        <a:lstStyle/>
        <a:p>
          <a:endParaRPr lang="zh-CN" altLang="en-US"/>
        </a:p>
      </dgm:t>
    </dgm:pt>
    <dgm:pt modelId="{F315EE4F-6BD0-4139-A0B2-DC0A81F76150}">
      <dgm:prSet phldrT="[文本]"/>
      <dgm:spPr/>
      <dgm:t>
        <a:bodyPr/>
        <a:lstStyle/>
        <a:p>
          <a:r>
            <a:rPr lang="zh-CN" altLang="en-US">
              <a:solidFill>
                <a:srgbClr val="0070C0"/>
              </a:solidFill>
            </a:rPr>
            <a:t>学习目标</a:t>
          </a:r>
          <a:endParaRPr lang="zh-CN" altLang="en-US" dirty="0">
            <a:solidFill>
              <a:srgbClr val="0070C0"/>
            </a:solidFill>
          </a:endParaRPr>
        </a:p>
      </dgm:t>
    </dgm:pt>
    <dgm:pt modelId="{F4E9E8A4-AF65-4899-BFFE-645FF5706529}" type="parTrans" cxnId="{07A8A6F2-6ECF-439C-BCCD-04F2AB907FC5}">
      <dgm:prSet/>
      <dgm:spPr/>
      <dgm:t>
        <a:bodyPr/>
        <a:lstStyle/>
        <a:p>
          <a:endParaRPr lang="zh-CN" altLang="en-US"/>
        </a:p>
      </dgm:t>
    </dgm:pt>
    <dgm:pt modelId="{65F00FE2-7E2F-40BF-9D58-42F2FC0033C5}" type="sibTrans" cxnId="{07A8A6F2-6ECF-439C-BCCD-04F2AB907FC5}">
      <dgm:prSet/>
      <dgm:spPr/>
      <dgm:t>
        <a:bodyPr/>
        <a:lstStyle/>
        <a:p>
          <a:endParaRPr lang="zh-CN" altLang="en-US"/>
        </a:p>
      </dgm:t>
    </dgm:pt>
    <dgm:pt modelId="{02A1061E-3D5F-4195-BEAC-7AF3D3538CD8}" type="pres">
      <dgm:prSet presAssocID="{AC996434-C59E-4372-8DB9-C9B145C59F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5C4645-FEA4-44F5-A42E-7A4A5182BD81}" type="pres">
      <dgm:prSet presAssocID="{AC996434-C59E-4372-8DB9-C9B145C59FBB}" presName="divider" presStyleLbl="fgShp" presStyleIdx="0" presStyleCnt="1" custAng="1065230"/>
      <dgm:spPr/>
    </dgm:pt>
    <dgm:pt modelId="{F6D3AC76-3734-4381-962E-3C45E24544B5}" type="pres">
      <dgm:prSet presAssocID="{9579DF2F-9F59-4105-A16B-7F29B1B7DC83}" presName="downArrow" presStyleLbl="node1" presStyleIdx="0" presStyleCnt="2" custLinFactNeighborX="1893" custLinFactNeighborY="-10787"/>
      <dgm:spPr/>
    </dgm:pt>
    <dgm:pt modelId="{6513F600-5526-4138-8549-1C4F962F3C45}" type="pres">
      <dgm:prSet presAssocID="{9579DF2F-9F59-4105-A16B-7F29B1B7DC8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80F07-A646-47D9-94A5-6E8C603B3C79}" type="pres">
      <dgm:prSet presAssocID="{F315EE4F-6BD0-4139-A0B2-DC0A81F76150}" presName="upArrow" presStyleLbl="node1" presStyleIdx="1" presStyleCnt="2" custLinFactNeighborX="379" custLinFactNeighborY="12784"/>
      <dgm:spPr/>
    </dgm:pt>
    <dgm:pt modelId="{6057D557-35F0-45B7-9FB1-15FCD487713A}" type="pres">
      <dgm:prSet presAssocID="{F315EE4F-6BD0-4139-A0B2-DC0A81F7615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F2DEE5-1F57-4498-B3EB-10827DCAEBDF}" srcId="{AC996434-C59E-4372-8DB9-C9B145C59FBB}" destId="{9579DF2F-9F59-4105-A16B-7F29B1B7DC83}" srcOrd="0" destOrd="0" parTransId="{1BCFB5DA-1CDA-48AE-ACB0-CA2508087792}" sibTransId="{D7B0E5C1-964E-466A-B8FC-D39B07CE3588}"/>
    <dgm:cxn modelId="{19EEEE90-810D-4A9D-88B7-E3785942ED6D}" type="presOf" srcId="{AC996434-C59E-4372-8DB9-C9B145C59FBB}" destId="{02A1061E-3D5F-4195-BEAC-7AF3D3538CD8}" srcOrd="0" destOrd="0" presId="urn:microsoft.com/office/officeart/2005/8/layout/arrow3#2"/>
    <dgm:cxn modelId="{A649D34E-7935-4C9E-9D01-AD7C5167C370}" type="presOf" srcId="{F315EE4F-6BD0-4139-A0B2-DC0A81F76150}" destId="{6057D557-35F0-45B7-9FB1-15FCD487713A}" srcOrd="0" destOrd="0" presId="urn:microsoft.com/office/officeart/2005/8/layout/arrow3#2"/>
    <dgm:cxn modelId="{07A8A6F2-6ECF-439C-BCCD-04F2AB907FC5}" srcId="{AC996434-C59E-4372-8DB9-C9B145C59FBB}" destId="{F315EE4F-6BD0-4139-A0B2-DC0A81F76150}" srcOrd="1" destOrd="0" parTransId="{F4E9E8A4-AF65-4899-BFFE-645FF5706529}" sibTransId="{65F00FE2-7E2F-40BF-9D58-42F2FC0033C5}"/>
    <dgm:cxn modelId="{D6CE6C9E-B27B-495D-8324-F9EA2978E76B}" type="presOf" srcId="{9579DF2F-9F59-4105-A16B-7F29B1B7DC83}" destId="{6513F600-5526-4138-8549-1C4F962F3C45}" srcOrd="0" destOrd="0" presId="urn:microsoft.com/office/officeart/2005/8/layout/arrow3#2"/>
    <dgm:cxn modelId="{2CA8FCD8-0579-4072-BA23-B51D3F32AD93}" type="presParOf" srcId="{02A1061E-3D5F-4195-BEAC-7AF3D3538CD8}" destId="{925C4645-FEA4-44F5-A42E-7A4A5182BD81}" srcOrd="0" destOrd="0" presId="urn:microsoft.com/office/officeart/2005/8/layout/arrow3#2"/>
    <dgm:cxn modelId="{9E126E22-3C1F-4DA2-A8DC-C46B7C13C89B}" type="presParOf" srcId="{02A1061E-3D5F-4195-BEAC-7AF3D3538CD8}" destId="{F6D3AC76-3734-4381-962E-3C45E24544B5}" srcOrd="1" destOrd="0" presId="urn:microsoft.com/office/officeart/2005/8/layout/arrow3#2"/>
    <dgm:cxn modelId="{02E74086-CE22-42E2-83FB-E8D487CD8999}" type="presParOf" srcId="{02A1061E-3D5F-4195-BEAC-7AF3D3538CD8}" destId="{6513F600-5526-4138-8549-1C4F962F3C45}" srcOrd="2" destOrd="0" presId="urn:microsoft.com/office/officeart/2005/8/layout/arrow3#2"/>
    <dgm:cxn modelId="{96CCDAC2-C791-43AD-B6B6-72873353A79D}" type="presParOf" srcId="{02A1061E-3D5F-4195-BEAC-7AF3D3538CD8}" destId="{73A80F07-A646-47D9-94A5-6E8C603B3C79}" srcOrd="3" destOrd="0" presId="urn:microsoft.com/office/officeart/2005/8/layout/arrow3#2"/>
    <dgm:cxn modelId="{07196F2D-F4A4-4061-A25B-495D1B71570E}" type="presParOf" srcId="{02A1061E-3D5F-4195-BEAC-7AF3D3538CD8}" destId="{6057D557-35F0-45B7-9FB1-15FCD487713A}" srcOrd="4" destOrd="0" presId="urn:microsoft.com/office/officeart/2005/8/layout/arrow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996434-C59E-4372-8DB9-C9B145C59FBB}" type="doc">
      <dgm:prSet loTypeId="urn:microsoft.com/office/officeart/2005/8/layout/arrow3#3" loCatId="relationship" qsTypeId="urn:microsoft.com/office/officeart/2005/8/quickstyle/simple1#12" qsCatId="simple" csTypeId="urn:microsoft.com/office/officeart/2005/8/colors/colorful4#3" csCatId="colorful" phldr="1"/>
      <dgm:spPr/>
      <dgm:t>
        <a:bodyPr/>
        <a:lstStyle/>
        <a:p>
          <a:endParaRPr lang="zh-CN" altLang="en-US"/>
        </a:p>
      </dgm:t>
    </dgm:pt>
    <dgm:pt modelId="{9579DF2F-9F59-4105-A16B-7F29B1B7DC83}">
      <dgm:prSet phldrT="[文本]"/>
      <dgm:spPr/>
      <dgm:t>
        <a:bodyPr/>
        <a:lstStyle/>
        <a:p>
          <a:r>
            <a:rPr lang="zh-CN" altLang="en-US" dirty="0">
              <a:solidFill>
                <a:srgbClr val="FFC000"/>
              </a:solidFill>
            </a:rPr>
            <a:t>女生</a:t>
          </a:r>
        </a:p>
      </dgm:t>
    </dgm:pt>
    <dgm:pt modelId="{1BCFB5DA-1CDA-48AE-ACB0-CA2508087792}" type="parTrans" cxnId="{48F2DEE5-1F57-4498-B3EB-10827DCAEBDF}">
      <dgm:prSet/>
      <dgm:spPr/>
      <dgm:t>
        <a:bodyPr/>
        <a:lstStyle/>
        <a:p>
          <a:endParaRPr lang="zh-CN" altLang="en-US"/>
        </a:p>
      </dgm:t>
    </dgm:pt>
    <dgm:pt modelId="{D7B0E5C1-964E-466A-B8FC-D39B07CE3588}" type="sibTrans" cxnId="{48F2DEE5-1F57-4498-B3EB-10827DCAEBDF}">
      <dgm:prSet/>
      <dgm:spPr/>
      <dgm:t>
        <a:bodyPr/>
        <a:lstStyle/>
        <a:p>
          <a:endParaRPr lang="zh-CN" altLang="en-US"/>
        </a:p>
      </dgm:t>
    </dgm:pt>
    <dgm:pt modelId="{F315EE4F-6BD0-4139-A0B2-DC0A81F76150}">
      <dgm:prSet phldrT="[文本]"/>
      <dgm:spPr/>
      <dgm:t>
        <a:bodyPr/>
        <a:lstStyle/>
        <a:p>
          <a:r>
            <a:rPr lang="zh-CN" altLang="en-US" dirty="0">
              <a:solidFill>
                <a:srgbClr val="0070C0"/>
              </a:solidFill>
            </a:rPr>
            <a:t>男生</a:t>
          </a:r>
        </a:p>
      </dgm:t>
    </dgm:pt>
    <dgm:pt modelId="{F4E9E8A4-AF65-4899-BFFE-645FF5706529}" type="parTrans" cxnId="{07A8A6F2-6ECF-439C-BCCD-04F2AB907FC5}">
      <dgm:prSet/>
      <dgm:spPr/>
      <dgm:t>
        <a:bodyPr/>
        <a:lstStyle/>
        <a:p>
          <a:endParaRPr lang="zh-CN" altLang="en-US"/>
        </a:p>
      </dgm:t>
    </dgm:pt>
    <dgm:pt modelId="{65F00FE2-7E2F-40BF-9D58-42F2FC0033C5}" type="sibTrans" cxnId="{07A8A6F2-6ECF-439C-BCCD-04F2AB907FC5}">
      <dgm:prSet/>
      <dgm:spPr/>
      <dgm:t>
        <a:bodyPr/>
        <a:lstStyle/>
        <a:p>
          <a:endParaRPr lang="zh-CN" altLang="en-US"/>
        </a:p>
      </dgm:t>
    </dgm:pt>
    <dgm:pt modelId="{02A1061E-3D5F-4195-BEAC-7AF3D3538CD8}" type="pres">
      <dgm:prSet presAssocID="{AC996434-C59E-4372-8DB9-C9B145C59F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5C4645-FEA4-44F5-A42E-7A4A5182BD81}" type="pres">
      <dgm:prSet presAssocID="{AC996434-C59E-4372-8DB9-C9B145C59FBB}" presName="divider" presStyleLbl="fgShp" presStyleIdx="0" presStyleCnt="1" custAng="1065230"/>
      <dgm:spPr/>
    </dgm:pt>
    <dgm:pt modelId="{F6D3AC76-3734-4381-962E-3C45E24544B5}" type="pres">
      <dgm:prSet presAssocID="{9579DF2F-9F59-4105-A16B-7F29B1B7DC83}" presName="downArrow" presStyleLbl="node1" presStyleIdx="0" presStyleCnt="2" custLinFactNeighborX="1893" custLinFactNeighborY="-10787"/>
      <dgm:spPr/>
    </dgm:pt>
    <dgm:pt modelId="{6513F600-5526-4138-8549-1C4F962F3C45}" type="pres">
      <dgm:prSet presAssocID="{9579DF2F-9F59-4105-A16B-7F29B1B7DC8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80F07-A646-47D9-94A5-6E8C603B3C79}" type="pres">
      <dgm:prSet presAssocID="{F315EE4F-6BD0-4139-A0B2-DC0A81F76150}" presName="upArrow" presStyleLbl="node1" presStyleIdx="1" presStyleCnt="2" custLinFactNeighborX="379" custLinFactNeighborY="12784"/>
      <dgm:spPr/>
    </dgm:pt>
    <dgm:pt modelId="{6057D557-35F0-45B7-9FB1-15FCD487713A}" type="pres">
      <dgm:prSet presAssocID="{F315EE4F-6BD0-4139-A0B2-DC0A81F7615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F2DEE5-1F57-4498-B3EB-10827DCAEBDF}" srcId="{AC996434-C59E-4372-8DB9-C9B145C59FBB}" destId="{9579DF2F-9F59-4105-A16B-7F29B1B7DC83}" srcOrd="0" destOrd="0" parTransId="{1BCFB5DA-1CDA-48AE-ACB0-CA2508087792}" sibTransId="{D7B0E5C1-964E-466A-B8FC-D39B07CE3588}"/>
    <dgm:cxn modelId="{19EEEE90-810D-4A9D-88B7-E3785942ED6D}" type="presOf" srcId="{AC996434-C59E-4372-8DB9-C9B145C59FBB}" destId="{02A1061E-3D5F-4195-BEAC-7AF3D3538CD8}" srcOrd="0" destOrd="0" presId="urn:microsoft.com/office/officeart/2005/8/layout/arrow3#3"/>
    <dgm:cxn modelId="{A649D34E-7935-4C9E-9D01-AD7C5167C370}" type="presOf" srcId="{F315EE4F-6BD0-4139-A0B2-DC0A81F76150}" destId="{6057D557-35F0-45B7-9FB1-15FCD487713A}" srcOrd="0" destOrd="0" presId="urn:microsoft.com/office/officeart/2005/8/layout/arrow3#3"/>
    <dgm:cxn modelId="{07A8A6F2-6ECF-439C-BCCD-04F2AB907FC5}" srcId="{AC996434-C59E-4372-8DB9-C9B145C59FBB}" destId="{F315EE4F-6BD0-4139-A0B2-DC0A81F76150}" srcOrd="1" destOrd="0" parTransId="{F4E9E8A4-AF65-4899-BFFE-645FF5706529}" sibTransId="{65F00FE2-7E2F-40BF-9D58-42F2FC0033C5}"/>
    <dgm:cxn modelId="{D6CE6C9E-B27B-495D-8324-F9EA2978E76B}" type="presOf" srcId="{9579DF2F-9F59-4105-A16B-7F29B1B7DC83}" destId="{6513F600-5526-4138-8549-1C4F962F3C45}" srcOrd="0" destOrd="0" presId="urn:microsoft.com/office/officeart/2005/8/layout/arrow3#3"/>
    <dgm:cxn modelId="{2CA8FCD8-0579-4072-BA23-B51D3F32AD93}" type="presParOf" srcId="{02A1061E-3D5F-4195-BEAC-7AF3D3538CD8}" destId="{925C4645-FEA4-44F5-A42E-7A4A5182BD81}" srcOrd="0" destOrd="0" presId="urn:microsoft.com/office/officeart/2005/8/layout/arrow3#3"/>
    <dgm:cxn modelId="{9E126E22-3C1F-4DA2-A8DC-C46B7C13C89B}" type="presParOf" srcId="{02A1061E-3D5F-4195-BEAC-7AF3D3538CD8}" destId="{F6D3AC76-3734-4381-962E-3C45E24544B5}" srcOrd="1" destOrd="0" presId="urn:microsoft.com/office/officeart/2005/8/layout/arrow3#3"/>
    <dgm:cxn modelId="{02E74086-CE22-42E2-83FB-E8D487CD8999}" type="presParOf" srcId="{02A1061E-3D5F-4195-BEAC-7AF3D3538CD8}" destId="{6513F600-5526-4138-8549-1C4F962F3C45}" srcOrd="2" destOrd="0" presId="urn:microsoft.com/office/officeart/2005/8/layout/arrow3#3"/>
    <dgm:cxn modelId="{96CCDAC2-C791-43AD-B6B6-72873353A79D}" type="presParOf" srcId="{02A1061E-3D5F-4195-BEAC-7AF3D3538CD8}" destId="{73A80F07-A646-47D9-94A5-6E8C603B3C79}" srcOrd="3" destOrd="0" presId="urn:microsoft.com/office/officeart/2005/8/layout/arrow3#3"/>
    <dgm:cxn modelId="{07196F2D-F4A4-4061-A25B-495D1B71570E}" type="presParOf" srcId="{02A1061E-3D5F-4195-BEAC-7AF3D3538CD8}" destId="{6057D557-35F0-45B7-9FB1-15FCD487713A}" srcOrd="4" destOrd="0" presId="urn:microsoft.com/office/officeart/2005/8/layout/arrow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1A0E3-8798-47EC-91DE-EE5258389094}">
      <dsp:nvSpPr>
        <dsp:cNvPr id="0" name=""/>
        <dsp:cNvSpPr/>
      </dsp:nvSpPr>
      <dsp:spPr>
        <a:xfrm>
          <a:off x="3483464" y="0"/>
          <a:ext cx="3091471" cy="3091471"/>
        </a:xfrm>
        <a:prstGeom prst="triangl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ysClr val="windowText" lastClr="000000"/>
              </a:solidFill>
              <a:latin typeface="+mj-ea"/>
              <a:ea typeface="+mj-ea"/>
              <a:cs typeface="+mn-cs"/>
            </a:rPr>
            <a:t>其他养成因素</a:t>
          </a:r>
          <a:endParaRPr lang="en-US" altLang="zh-CN" sz="1600" b="1" kern="1200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ts val="192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600" u="sng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考试应对</a:t>
          </a:r>
          <a:endParaRPr lang="en-US" altLang="zh-CN" sz="1600" u="sng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marL="0"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u="sng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学习习惯</a:t>
          </a:r>
          <a:endParaRPr lang="en-US" altLang="zh-CN" sz="1600" u="sng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marL="0"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u="sng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时间管理</a:t>
          </a:r>
          <a:endParaRPr lang="en-US" altLang="zh-CN" sz="1600" u="sng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marL="0"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u="sng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学习意志力</a:t>
          </a:r>
        </a:p>
      </dsp:txBody>
      <dsp:txXfrm>
        <a:off x="4256332" y="1545736"/>
        <a:ext cx="1545735" cy="1545735"/>
      </dsp:txXfrm>
    </dsp:sp>
    <dsp:sp modelId="{2BAB7279-986C-4223-886B-8BA078A53FB9}">
      <dsp:nvSpPr>
        <dsp:cNvPr id="0" name=""/>
        <dsp:cNvSpPr/>
      </dsp:nvSpPr>
      <dsp:spPr>
        <a:xfrm>
          <a:off x="1937728" y="3091471"/>
          <a:ext cx="3091471" cy="3091471"/>
        </a:xfrm>
        <a:prstGeom prst="triangl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ysClr val="windowText" lastClr="000000"/>
              </a:solidFill>
              <a:latin typeface="+mj-ea"/>
              <a:ea typeface="+mj-ea"/>
              <a:cs typeface="+mn-cs"/>
            </a:rPr>
            <a:t>学习基本能力</a:t>
          </a:r>
          <a:endParaRPr lang="en-US" altLang="zh-CN" sz="1600" b="1" kern="1200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学习观察力</a:t>
          </a:r>
          <a:endParaRPr lang="en-US" altLang="zh-CN" sz="1600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学习记忆力</a:t>
          </a:r>
          <a:endParaRPr lang="en-US" altLang="zh-CN" sz="1600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学习注意力</a:t>
          </a:r>
          <a:endParaRPr lang="en-US" altLang="zh-CN" sz="1600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阅读能力</a:t>
          </a:r>
        </a:p>
      </dsp:txBody>
      <dsp:txXfrm>
        <a:off x="2710596" y="4637207"/>
        <a:ext cx="1545735" cy="1545735"/>
      </dsp:txXfrm>
    </dsp:sp>
    <dsp:sp modelId="{391E7568-6A19-443D-A159-1BC806F63CB6}">
      <dsp:nvSpPr>
        <dsp:cNvPr id="0" name=""/>
        <dsp:cNvSpPr/>
      </dsp:nvSpPr>
      <dsp:spPr>
        <a:xfrm rot="10800000">
          <a:off x="3483464" y="3091471"/>
          <a:ext cx="3091471" cy="3091471"/>
        </a:xfrm>
        <a:prstGeom prst="triangl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ysClr val="windowText" lastClr="000000"/>
              </a:solidFill>
              <a:latin typeface="+mj-ea"/>
              <a:ea typeface="+mj-ea"/>
              <a:cs typeface="+mn-cs"/>
            </a:rPr>
            <a:t>学习动力</a:t>
          </a:r>
          <a:endParaRPr lang="en-US" altLang="zh-CN" sz="1600" b="1" kern="1200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600" b="1" kern="1200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学习目标</a:t>
          </a:r>
          <a:endParaRPr lang="en-US" altLang="zh-CN" sz="1600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ts val="192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学习自我效能感学习兴趣</a:t>
          </a:r>
        </a:p>
      </dsp:txBody>
      <dsp:txXfrm rot="10800000">
        <a:off x="4256332" y="3091471"/>
        <a:ext cx="1545735" cy="1545735"/>
      </dsp:txXfrm>
    </dsp:sp>
    <dsp:sp modelId="{8FEB11FB-6663-4001-A184-83ADA47129F4}">
      <dsp:nvSpPr>
        <dsp:cNvPr id="0" name=""/>
        <dsp:cNvSpPr/>
      </dsp:nvSpPr>
      <dsp:spPr>
        <a:xfrm>
          <a:off x="5029199" y="3091471"/>
          <a:ext cx="3091471" cy="3091471"/>
        </a:xfrm>
        <a:prstGeom prst="triangl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ysClr val="windowText" lastClr="000000"/>
              </a:solidFill>
              <a:latin typeface="+mj-ea"/>
              <a:ea typeface="+mj-ea"/>
              <a:cs typeface="+mn-cs"/>
            </a:rPr>
            <a:t>外部支持感知因素</a:t>
          </a:r>
          <a:endParaRPr lang="en-US" altLang="zh-CN" sz="1600" b="1" kern="1200" dirty="0">
            <a:solidFill>
              <a:sysClr val="windowText" lastClr="000000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学校适应</a:t>
          </a:r>
          <a:endParaRPr lang="en-US" altLang="zh-CN" sz="1600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师生关系适应</a:t>
          </a:r>
          <a:endParaRPr lang="en-US" altLang="zh-CN" sz="1600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同学关系适应</a:t>
          </a:r>
          <a:endParaRPr lang="en-US" altLang="zh-CN" sz="1600" kern="1200" dirty="0">
            <a:solidFill>
              <a:sysClr val="window" lastClr="FFFFFF"/>
            </a:solidFill>
            <a:latin typeface="+mj-ea"/>
            <a:ea typeface="+mj-ea"/>
            <a:cs typeface="+mn-cs"/>
          </a:endParaRP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u="sng" kern="1200" dirty="0">
              <a:solidFill>
                <a:sysClr val="window" lastClr="FFFFFF"/>
              </a:solidFill>
              <a:latin typeface="+mj-ea"/>
              <a:ea typeface="+mj-ea"/>
              <a:cs typeface="+mn-cs"/>
            </a:rPr>
            <a:t>家庭支持感知度</a:t>
          </a:r>
        </a:p>
      </dsp:txBody>
      <dsp:txXfrm>
        <a:off x="5802067" y="4637207"/>
        <a:ext cx="1545735" cy="1545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A1623-2FB5-4A4E-AFDA-C942F38DD5E0}">
      <dsp:nvSpPr>
        <dsp:cNvPr id="0" name=""/>
        <dsp:cNvSpPr/>
      </dsp:nvSpPr>
      <dsp:spPr>
        <a:xfrm>
          <a:off x="0" y="30960"/>
          <a:ext cx="8696859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学习素养理论模型是一个有机的整体</a:t>
          </a:r>
        </a:p>
      </dsp:txBody>
      <dsp:txXfrm>
        <a:off x="35982" y="66942"/>
        <a:ext cx="8624895" cy="665135"/>
      </dsp:txXfrm>
    </dsp:sp>
    <dsp:sp modelId="{0125A988-190E-405B-81B6-597DBEBF1F48}">
      <dsp:nvSpPr>
        <dsp:cNvPr id="0" name=""/>
        <dsp:cNvSpPr/>
      </dsp:nvSpPr>
      <dsp:spPr>
        <a:xfrm>
          <a:off x="0" y="768060"/>
          <a:ext cx="869685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12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300" kern="1200" dirty="0"/>
            <a:t>各指标要素既相互联系，又相互作用。</a:t>
          </a:r>
        </a:p>
      </dsp:txBody>
      <dsp:txXfrm>
        <a:off x="0" y="768060"/>
        <a:ext cx="8696859" cy="496800"/>
      </dsp:txXfrm>
    </dsp:sp>
    <dsp:sp modelId="{DFDE2CEF-A5C4-49A5-8D72-2EA530E35631}">
      <dsp:nvSpPr>
        <dsp:cNvPr id="0" name=""/>
        <dsp:cNvSpPr/>
      </dsp:nvSpPr>
      <dsp:spPr>
        <a:xfrm>
          <a:off x="0" y="1264860"/>
          <a:ext cx="8696859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学习素养各要素同等重要</a:t>
          </a:r>
        </a:p>
      </dsp:txBody>
      <dsp:txXfrm>
        <a:off x="35982" y="1300842"/>
        <a:ext cx="8624895" cy="665135"/>
      </dsp:txXfrm>
    </dsp:sp>
    <dsp:sp modelId="{02EC25A0-562F-4BF6-8D81-186D2DBF6135}">
      <dsp:nvSpPr>
        <dsp:cNvPr id="0" name=""/>
        <dsp:cNvSpPr/>
      </dsp:nvSpPr>
      <dsp:spPr>
        <a:xfrm>
          <a:off x="0" y="2001960"/>
          <a:ext cx="869685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12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300" kern="1200" dirty="0"/>
            <a:t>虽对学习成绩贡献量有大小，但重要性相同。</a:t>
          </a:r>
        </a:p>
      </dsp:txBody>
      <dsp:txXfrm>
        <a:off x="0" y="2001960"/>
        <a:ext cx="8696859" cy="496800"/>
      </dsp:txXfrm>
    </dsp:sp>
    <dsp:sp modelId="{92E68DB9-F80E-4797-B785-B71B29C1ECD7}">
      <dsp:nvSpPr>
        <dsp:cNvPr id="0" name=""/>
        <dsp:cNvSpPr/>
      </dsp:nvSpPr>
      <dsp:spPr>
        <a:xfrm>
          <a:off x="0" y="2498760"/>
          <a:ext cx="8696859" cy="73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综合指标和各要素的发展变化都是有规律的</a:t>
          </a:r>
        </a:p>
      </dsp:txBody>
      <dsp:txXfrm>
        <a:off x="35982" y="2534742"/>
        <a:ext cx="8624895" cy="665135"/>
      </dsp:txXfrm>
    </dsp:sp>
    <dsp:sp modelId="{4D794237-EF18-4F9D-839F-C1304378B13A}">
      <dsp:nvSpPr>
        <dsp:cNvPr id="0" name=""/>
        <dsp:cNvSpPr/>
      </dsp:nvSpPr>
      <dsp:spPr>
        <a:xfrm>
          <a:off x="0" y="3235859"/>
          <a:ext cx="869685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12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300" kern="1200" dirty="0"/>
            <a:t>不同方面、不同维度、不同性别等均呈规律性的变化</a:t>
          </a:r>
        </a:p>
      </dsp:txBody>
      <dsp:txXfrm>
        <a:off x="0" y="3235859"/>
        <a:ext cx="8696859" cy="49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4645-FEA4-44F5-A42E-7A4A5182BD81}">
      <dsp:nvSpPr>
        <dsp:cNvPr id="0" name=""/>
        <dsp:cNvSpPr/>
      </dsp:nvSpPr>
      <dsp:spPr>
        <a:xfrm rot="765230">
          <a:off x="22795" y="1881256"/>
          <a:ext cx="7382807" cy="845442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3AC76-3734-4381-962E-3C45E24544B5}">
      <dsp:nvSpPr>
        <dsp:cNvPr id="0" name=""/>
        <dsp:cNvSpPr/>
      </dsp:nvSpPr>
      <dsp:spPr>
        <a:xfrm>
          <a:off x="933593" y="31573"/>
          <a:ext cx="2228519" cy="184318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3F600-5526-4138-8549-1C4F962F3C45}">
      <dsp:nvSpPr>
        <dsp:cNvPr id="0" name=""/>
        <dsp:cNvSpPr/>
      </dsp:nvSpPr>
      <dsp:spPr>
        <a:xfrm>
          <a:off x="3937051" y="0"/>
          <a:ext cx="2377087" cy="1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500" kern="1200" dirty="0">
              <a:solidFill>
                <a:srgbClr val="FFC000"/>
              </a:solidFill>
            </a:rPr>
            <a:t>学习基本能力</a:t>
          </a:r>
        </a:p>
      </dsp:txBody>
      <dsp:txXfrm>
        <a:off x="3937051" y="0"/>
        <a:ext cx="2377087" cy="1935341"/>
      </dsp:txXfrm>
    </dsp:sp>
    <dsp:sp modelId="{73A80F07-A646-47D9-94A5-6E8C603B3C79}">
      <dsp:nvSpPr>
        <dsp:cNvPr id="0" name=""/>
        <dsp:cNvSpPr/>
      </dsp:nvSpPr>
      <dsp:spPr>
        <a:xfrm>
          <a:off x="4316917" y="2764773"/>
          <a:ext cx="2228519" cy="1843182"/>
        </a:xfrm>
        <a:prstGeom prst="upArrow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7D557-35F0-45B7-9FB1-15FCD487713A}">
      <dsp:nvSpPr>
        <dsp:cNvPr id="0" name=""/>
        <dsp:cNvSpPr/>
      </dsp:nvSpPr>
      <dsp:spPr>
        <a:xfrm>
          <a:off x="1114259" y="2672613"/>
          <a:ext cx="2377087" cy="1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500" kern="1200" dirty="0">
              <a:solidFill>
                <a:srgbClr val="0070C0"/>
              </a:solidFill>
            </a:rPr>
            <a:t>外部支持因素</a:t>
          </a:r>
        </a:p>
      </dsp:txBody>
      <dsp:txXfrm>
        <a:off x="1114259" y="2672613"/>
        <a:ext cx="2377087" cy="1935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4645-FEA4-44F5-A42E-7A4A5182BD81}">
      <dsp:nvSpPr>
        <dsp:cNvPr id="0" name=""/>
        <dsp:cNvSpPr/>
      </dsp:nvSpPr>
      <dsp:spPr>
        <a:xfrm rot="765230">
          <a:off x="22795" y="1881256"/>
          <a:ext cx="7382807" cy="845442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3AC76-3734-4381-962E-3C45E24544B5}">
      <dsp:nvSpPr>
        <dsp:cNvPr id="0" name=""/>
        <dsp:cNvSpPr/>
      </dsp:nvSpPr>
      <dsp:spPr>
        <a:xfrm>
          <a:off x="933593" y="31573"/>
          <a:ext cx="2228519" cy="184318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3F600-5526-4138-8549-1C4F962F3C45}">
      <dsp:nvSpPr>
        <dsp:cNvPr id="0" name=""/>
        <dsp:cNvSpPr/>
      </dsp:nvSpPr>
      <dsp:spPr>
        <a:xfrm>
          <a:off x="3937051" y="0"/>
          <a:ext cx="2377087" cy="1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600" kern="1200" dirty="0">
              <a:solidFill>
                <a:srgbClr val="FFC000"/>
              </a:solidFill>
            </a:rPr>
            <a:t>学习兴趣</a:t>
          </a:r>
        </a:p>
      </dsp:txBody>
      <dsp:txXfrm>
        <a:off x="3937051" y="0"/>
        <a:ext cx="2377087" cy="1935341"/>
      </dsp:txXfrm>
    </dsp:sp>
    <dsp:sp modelId="{73A80F07-A646-47D9-94A5-6E8C603B3C79}">
      <dsp:nvSpPr>
        <dsp:cNvPr id="0" name=""/>
        <dsp:cNvSpPr/>
      </dsp:nvSpPr>
      <dsp:spPr>
        <a:xfrm>
          <a:off x="4316917" y="2764773"/>
          <a:ext cx="2228519" cy="1843182"/>
        </a:xfrm>
        <a:prstGeom prst="upArrow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7D557-35F0-45B7-9FB1-15FCD487713A}">
      <dsp:nvSpPr>
        <dsp:cNvPr id="0" name=""/>
        <dsp:cNvSpPr/>
      </dsp:nvSpPr>
      <dsp:spPr>
        <a:xfrm>
          <a:off x="1114259" y="2672613"/>
          <a:ext cx="2377087" cy="1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600" kern="1200">
              <a:solidFill>
                <a:srgbClr val="0070C0"/>
              </a:solidFill>
            </a:rPr>
            <a:t>学习目标</a:t>
          </a:r>
          <a:endParaRPr lang="zh-CN" altLang="en-US" sz="4600" kern="1200" dirty="0">
            <a:solidFill>
              <a:srgbClr val="0070C0"/>
            </a:solidFill>
          </a:endParaRPr>
        </a:p>
      </dsp:txBody>
      <dsp:txXfrm>
        <a:off x="1114259" y="2672613"/>
        <a:ext cx="2377087" cy="1935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4645-FEA4-44F5-A42E-7A4A5182BD81}">
      <dsp:nvSpPr>
        <dsp:cNvPr id="0" name=""/>
        <dsp:cNvSpPr/>
      </dsp:nvSpPr>
      <dsp:spPr>
        <a:xfrm rot="765230">
          <a:off x="22795" y="1881256"/>
          <a:ext cx="7382807" cy="845442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3AC76-3734-4381-962E-3C45E24544B5}">
      <dsp:nvSpPr>
        <dsp:cNvPr id="0" name=""/>
        <dsp:cNvSpPr/>
      </dsp:nvSpPr>
      <dsp:spPr>
        <a:xfrm>
          <a:off x="933593" y="31573"/>
          <a:ext cx="2228519" cy="184318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3F600-5526-4138-8549-1C4F962F3C45}">
      <dsp:nvSpPr>
        <dsp:cNvPr id="0" name=""/>
        <dsp:cNvSpPr/>
      </dsp:nvSpPr>
      <dsp:spPr>
        <a:xfrm>
          <a:off x="3937051" y="0"/>
          <a:ext cx="2377087" cy="1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900" kern="1200" dirty="0">
              <a:solidFill>
                <a:srgbClr val="FFC000"/>
              </a:solidFill>
            </a:rPr>
            <a:t>女生</a:t>
          </a:r>
        </a:p>
      </dsp:txBody>
      <dsp:txXfrm>
        <a:off x="3937051" y="0"/>
        <a:ext cx="2377087" cy="1935341"/>
      </dsp:txXfrm>
    </dsp:sp>
    <dsp:sp modelId="{73A80F07-A646-47D9-94A5-6E8C603B3C79}">
      <dsp:nvSpPr>
        <dsp:cNvPr id="0" name=""/>
        <dsp:cNvSpPr/>
      </dsp:nvSpPr>
      <dsp:spPr>
        <a:xfrm>
          <a:off x="4316917" y="2764773"/>
          <a:ext cx="2228519" cy="1843182"/>
        </a:xfrm>
        <a:prstGeom prst="upArrow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7D557-35F0-45B7-9FB1-15FCD487713A}">
      <dsp:nvSpPr>
        <dsp:cNvPr id="0" name=""/>
        <dsp:cNvSpPr/>
      </dsp:nvSpPr>
      <dsp:spPr>
        <a:xfrm>
          <a:off x="1114259" y="2672613"/>
          <a:ext cx="2377087" cy="1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900" kern="1200" dirty="0">
              <a:solidFill>
                <a:srgbClr val="0070C0"/>
              </a:solidFill>
            </a:rPr>
            <a:t>男生</a:t>
          </a:r>
        </a:p>
      </dsp:txBody>
      <dsp:txXfrm>
        <a:off x="1114259" y="2672613"/>
        <a:ext cx="2377087" cy="1935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#1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#2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#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34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特殊字体：叶根友行书繁，汉仪星宇体简</a:t>
            </a:r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C324E0-1CFD-49C1-AC0F-BC848D8741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28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8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37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9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5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32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25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37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23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58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16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3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36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58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0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662E-FCDF-4D8A-9856-C3059A7D4F1E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4BCD-55A4-4BF0-A547-667D883545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251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D11B-9981-4524-987D-F8040C12B870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1B4F-F10F-4190-BB76-D40AABB6B2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064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98918-4FAF-4176-B9AB-9E6E78E5CFF9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85EA-9563-4C76-8643-C2E6588DB1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22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0AE4-8BB2-480B-B07F-8479E742F3AE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7F20-29B2-469C-B048-EB464D2D2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12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25AA-038B-47D4-9B36-99F510295E17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A0C09-06B2-41C7-B13D-FFCE7F7EF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826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30E9-7A38-4B2A-B972-B33CE15D25E6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A105-ED7D-49F7-AF3E-33EF18A751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043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AA48-BE5A-4936-8DF9-809188F09D58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62AB-405D-46C8-8366-8FB594B3F1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05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0341-CE78-4931-BA70-C7D0C228404B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062B-029D-4203-8391-F6E9E8C1F5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45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53808-47C0-47B6-B6AB-0EB47C8FFEA7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EE6E-DD97-49FD-A8BB-5892B32613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13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C613-7062-46E4-B6FB-4DB8FDD2FACF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A840-CDFC-4138-BB65-7AD36B6BC4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669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26B4-9752-4665-94B0-F08BB7DE33A8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63B7-BC63-463D-B513-5CCA67E50C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878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9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6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42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09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9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53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2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02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7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7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7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7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0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56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1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5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26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1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34D653-6EC4-430F-BA6F-2813BC9A4EC2}" type="datetimeFigureOut">
              <a:rPr lang="zh-CN" altLang="en-US"/>
              <a:pPr>
                <a:defRPr/>
              </a:pPr>
              <a:t>2021/10/18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9D0475-FD42-4B46-83C9-5B3C5149F2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7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25" y="3454400"/>
            <a:ext cx="3863075" cy="34036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05114" y="2033618"/>
            <a:ext cx="738664" cy="27212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学习   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·   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交流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38446" y="0"/>
            <a:ext cx="72000" cy="1932482"/>
            <a:chOff x="6060000" y="0"/>
            <a:chExt cx="72000" cy="193248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1539043" y="4925518"/>
            <a:ext cx="72000" cy="1932482"/>
            <a:chOff x="6060000" y="0"/>
            <a:chExt cx="72000" cy="193248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41" y="6159861"/>
            <a:ext cx="938786" cy="8595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22427" y="1934564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2060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中小学生</a:t>
            </a:r>
            <a:r>
              <a:rPr lang="zh-CN" altLang="en-US" sz="3600" b="1" dirty="0">
                <a:solidFill>
                  <a:srgbClr val="002060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学习素养的发展规律及特点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04094" y="3916389"/>
            <a:ext cx="3005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2060"/>
                </a:solidFill>
              </a:rPr>
              <a:t>袁老师学习素养工作室</a:t>
            </a:r>
          </a:p>
        </p:txBody>
      </p:sp>
    </p:spTree>
    <p:extLst>
      <p:ext uri="{BB962C8B-B14F-4D97-AF65-F5344CB8AC3E}">
        <p14:creationId xmlns:p14="http://schemas.microsoft.com/office/powerpoint/2010/main" val="2077410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32241"/>
              </p:ext>
            </p:extLst>
          </p:nvPr>
        </p:nvGraphicFramePr>
        <p:xfrm>
          <a:off x="1626304" y="1375601"/>
          <a:ext cx="8626060" cy="4609565"/>
        </p:xfrm>
        <a:graphic>
          <a:graphicData uri="http://schemas.openxmlformats.org/drawingml/2006/table">
            <a:tbl>
              <a:tblPr firstRow="1" bandRow="1"/>
              <a:tblGrid>
                <a:gridCol w="491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0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9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06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zh-CN" altLang="en-US" sz="1800" dirty="0"/>
                        <a:t>　　调查发现，对提升学习素养不利的因素中，初中学生总体比例不高，但年级越高，比例越大的几个问题</a:t>
                      </a:r>
                    </a:p>
                  </a:txBody>
                  <a:tcPr marL="91441" marR="91441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问　　题</a:t>
                      </a:r>
                    </a:p>
                  </a:txBody>
                  <a:tcPr marL="91441" marR="91441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初中生</a:t>
                      </a:r>
                      <a:endParaRPr lang="en-US" altLang="zh-CN" sz="18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平均比例</a:t>
                      </a:r>
                    </a:p>
                  </a:txBody>
                  <a:tcPr marL="91441" marR="91441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备　　注</a:t>
                      </a:r>
                    </a:p>
                  </a:txBody>
                  <a:tcPr marL="91441" marR="91441" marT="45724" marB="457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对学校整体感觉不满意</a:t>
                      </a: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3.84%</a:t>
                      </a:r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对师生关系感到不满意</a:t>
                      </a: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3.92%</a:t>
                      </a:r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认为父母答应自己的事情不能做到的</a:t>
                      </a: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11.32%</a:t>
                      </a:r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认为父母从不或基本不会夸奖自己的</a:t>
                      </a: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18.27%</a:t>
                      </a:r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认为自己与父母关系不够亲近的</a:t>
                      </a: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7.40%</a:t>
                      </a:r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认为自己即使努力也不能达到父母的期待</a:t>
                      </a: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6.81%</a:t>
                      </a:r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L="6350" marR="6350" marT="635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不能或经常不能保障充足的睡眠</a:t>
                      </a: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</a:rPr>
                        <a:t>23.70%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24" marB="457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7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644809" y="1302327"/>
            <a:ext cx="626657" cy="4378435"/>
            <a:chOff x="9822773" y="1638645"/>
            <a:chExt cx="626657" cy="4378435"/>
          </a:xfrm>
        </p:grpSpPr>
        <p:sp>
          <p:nvSpPr>
            <p:cNvPr id="8" name="文本框 7"/>
            <p:cNvSpPr txBox="1"/>
            <p:nvPr/>
          </p:nvSpPr>
          <p:spPr>
            <a:xfrm>
              <a:off x="9895432" y="1638645"/>
              <a:ext cx="553998" cy="43784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84635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 要用辩证的思想看待问题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9822773" y="1709678"/>
              <a:ext cx="4907" cy="414285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756389613"/>
              </p:ext>
            </p:extLst>
          </p:nvPr>
        </p:nvGraphicFramePr>
        <p:xfrm>
          <a:off x="1422398" y="1562978"/>
          <a:ext cx="8696859" cy="376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圆角矩形 5"/>
          <p:cNvSpPr/>
          <p:nvPr/>
        </p:nvSpPr>
        <p:spPr>
          <a:xfrm>
            <a:off x="1422399" y="5516217"/>
            <a:ext cx="8696859" cy="4895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对立统一规律、量变质变规律、否定之否定规律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577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644809" y="1302327"/>
            <a:ext cx="626657" cy="4378435"/>
            <a:chOff x="9822773" y="1638645"/>
            <a:chExt cx="626657" cy="4378435"/>
          </a:xfrm>
        </p:grpSpPr>
        <p:sp>
          <p:nvSpPr>
            <p:cNvPr id="8" name="文本框 7"/>
            <p:cNvSpPr txBox="1"/>
            <p:nvPr/>
          </p:nvSpPr>
          <p:spPr>
            <a:xfrm>
              <a:off x="9895432" y="1638645"/>
              <a:ext cx="553998" cy="43784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84635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各大方面对成绩的贡献量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9822773" y="1709678"/>
              <a:ext cx="4907" cy="414285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2281382" y="1373359"/>
          <a:ext cx="7428399" cy="460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36621" y="0"/>
            <a:ext cx="2939087" cy="1110729"/>
            <a:chOff x="4926449" y="107022"/>
            <a:chExt cx="2443526" cy="1110729"/>
          </a:xfrm>
        </p:grpSpPr>
        <p:sp>
          <p:nvSpPr>
            <p:cNvPr id="15" name="文本框 14"/>
            <p:cNvSpPr txBox="1"/>
            <p:nvPr/>
          </p:nvSpPr>
          <p:spPr>
            <a:xfrm>
              <a:off x="4926449" y="509865"/>
              <a:ext cx="231280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644810" y="1099127"/>
            <a:ext cx="626656" cy="4581635"/>
            <a:chOff x="9822774" y="1435445"/>
            <a:chExt cx="626656" cy="4581635"/>
          </a:xfrm>
        </p:grpSpPr>
        <p:sp>
          <p:nvSpPr>
            <p:cNvPr id="8" name="文本框 7"/>
            <p:cNvSpPr txBox="1"/>
            <p:nvPr/>
          </p:nvSpPr>
          <p:spPr>
            <a:xfrm>
              <a:off x="9895432" y="1435445"/>
              <a:ext cx="553998" cy="45816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84635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目标和趣对学习动力的贡献量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9822774" y="1546282"/>
              <a:ext cx="72658" cy="430625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2281382" y="1373359"/>
          <a:ext cx="7428399" cy="460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36621" y="0"/>
            <a:ext cx="2939087" cy="1110729"/>
            <a:chOff x="4926449" y="107022"/>
            <a:chExt cx="2443526" cy="1110729"/>
          </a:xfrm>
        </p:grpSpPr>
        <p:sp>
          <p:nvSpPr>
            <p:cNvPr id="15" name="文本框 14"/>
            <p:cNvSpPr txBox="1"/>
            <p:nvPr/>
          </p:nvSpPr>
          <p:spPr>
            <a:xfrm>
              <a:off x="4926449" y="509865"/>
              <a:ext cx="231280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644809" y="1302327"/>
            <a:ext cx="626657" cy="4378435"/>
            <a:chOff x="9822773" y="1638645"/>
            <a:chExt cx="626657" cy="4378435"/>
          </a:xfrm>
        </p:grpSpPr>
        <p:sp>
          <p:nvSpPr>
            <p:cNvPr id="8" name="文本框 7"/>
            <p:cNvSpPr txBox="1"/>
            <p:nvPr/>
          </p:nvSpPr>
          <p:spPr>
            <a:xfrm>
              <a:off x="9895432" y="1638645"/>
              <a:ext cx="553998" cy="43784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84635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男女生学习素养的发展变化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9822773" y="1709678"/>
              <a:ext cx="4907" cy="414285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2281382" y="1373359"/>
          <a:ext cx="7428399" cy="460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36621" y="0"/>
            <a:ext cx="2939087" cy="1110729"/>
            <a:chOff x="4926449" y="107022"/>
            <a:chExt cx="2443526" cy="1110729"/>
          </a:xfrm>
        </p:grpSpPr>
        <p:sp>
          <p:nvSpPr>
            <p:cNvPr id="15" name="文本框 14"/>
            <p:cNvSpPr txBox="1"/>
            <p:nvPr/>
          </p:nvSpPr>
          <p:spPr>
            <a:xfrm>
              <a:off x="4926449" y="509865"/>
              <a:ext cx="231280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88033"/>
              </p:ext>
            </p:extLst>
          </p:nvPr>
        </p:nvGraphicFramePr>
        <p:xfrm>
          <a:off x="586138" y="2153679"/>
          <a:ext cx="5048044" cy="372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671719"/>
              </p:ext>
            </p:extLst>
          </p:nvPr>
        </p:nvGraphicFramePr>
        <p:xfrm>
          <a:off x="6222134" y="2355020"/>
          <a:ext cx="4193310" cy="352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418485" y="1269920"/>
            <a:ext cx="7571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7F7F7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Verdana" panose="020B0604030504040204" pitchFamily="34" charset="0"/>
              </a:rPr>
              <a:t>小学生家长不征求孩子意见情况下报课外课的情况分析</a:t>
            </a:r>
          </a:p>
        </p:txBody>
      </p:sp>
    </p:spTree>
    <p:extLst>
      <p:ext uri="{BB962C8B-B14F-4D97-AF65-F5344CB8AC3E}">
        <p14:creationId xmlns:p14="http://schemas.microsoft.com/office/powerpoint/2010/main" val="67651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935268"/>
              </p:ext>
            </p:extLst>
          </p:nvPr>
        </p:nvGraphicFramePr>
        <p:xfrm>
          <a:off x="6197600" y="2237669"/>
          <a:ext cx="4251470" cy="293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图表" r:id="rId6" imgW="3133616" imgH="1835055" progId="Excel.Chart.8">
                  <p:embed/>
                </p:oleObj>
              </mc:Choice>
              <mc:Fallback>
                <p:oleObj name="图表" r:id="rId6" imgW="3133616" imgH="1835055" progId="Excel.Chart.8">
                  <p:embed/>
                  <p:pic>
                    <p:nvPicPr>
                      <p:cNvPr id="32771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2237669"/>
                        <a:ext cx="4251470" cy="2938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111397"/>
              </p:ext>
            </p:extLst>
          </p:nvPr>
        </p:nvGraphicFramePr>
        <p:xfrm>
          <a:off x="1661192" y="2028856"/>
          <a:ext cx="4536408" cy="335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图表" r:id="rId8" imgW="2987299" imgH="2127688" progId="Excel.Chart.8">
                  <p:embed/>
                </p:oleObj>
              </mc:Choice>
              <mc:Fallback>
                <p:oleObj name="图表" r:id="rId8" imgW="2987299" imgH="2127688" progId="Excel.Chart.8">
                  <p:embed/>
                  <p:pic>
                    <p:nvPicPr>
                      <p:cNvPr id="32772" name="图表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192" y="2028856"/>
                        <a:ext cx="4536408" cy="3355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418485" y="1269920"/>
            <a:ext cx="7571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7F7F7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Verdana" panose="020B0604030504040204" pitchFamily="34" charset="0"/>
              </a:rPr>
              <a:t>初中生家长不征求孩子意见情况下报课外课的情况分析</a:t>
            </a:r>
          </a:p>
        </p:txBody>
      </p:sp>
    </p:spTree>
    <p:extLst>
      <p:ext uri="{BB962C8B-B14F-4D97-AF65-F5344CB8AC3E}">
        <p14:creationId xmlns:p14="http://schemas.microsoft.com/office/powerpoint/2010/main" val="169222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5027" r="8040" b="29346"/>
          <a:stretch>
            <a:fillRect/>
          </a:stretch>
        </p:blipFill>
        <p:spPr bwMode="auto">
          <a:xfrm>
            <a:off x="4941311" y="2096799"/>
            <a:ext cx="521335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238250"/>
            <a:ext cx="3675062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909" y="4115896"/>
            <a:ext cx="198652" cy="19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997774" y="3792731"/>
            <a:ext cx="457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   看到孩子，因材施教。不是一件易事。正因如此，才成为了我们孜孜不倦的追求。</a:t>
            </a:r>
          </a:p>
        </p:txBody>
      </p:sp>
    </p:spTree>
    <p:extLst>
      <p:ext uri="{BB962C8B-B14F-4D97-AF65-F5344CB8AC3E}">
        <p14:creationId xmlns:p14="http://schemas.microsoft.com/office/powerpoint/2010/main" val="337072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1030006395"/>
              </p:ext>
            </p:extLst>
          </p:nvPr>
        </p:nvGraphicFramePr>
        <p:xfrm>
          <a:off x="795125" y="352073"/>
          <a:ext cx="10058399" cy="618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48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左右箭头 20"/>
          <p:cNvSpPr/>
          <p:nvPr/>
        </p:nvSpPr>
        <p:spPr>
          <a:xfrm>
            <a:off x="4803754" y="2453663"/>
            <a:ext cx="1968123" cy="673929"/>
          </a:xfrm>
          <a:prstGeom prst="leftRightArrow">
            <a:avLst/>
          </a:prstGeom>
          <a:solidFill>
            <a:srgbClr val="FFC000"/>
          </a:solidFill>
          <a:ln w="25400" cap="flat" cmpd="sng" algn="ctr">
            <a:solidFill>
              <a:srgbClr val="E7252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微软雅黑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772622" y="1779844"/>
            <a:ext cx="2548495" cy="255914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E7252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成绩</a:t>
            </a:r>
          </a:p>
        </p:txBody>
      </p:sp>
      <p:sp>
        <p:nvSpPr>
          <p:cNvPr id="23" name="椭圆 22"/>
          <p:cNvSpPr/>
          <p:nvPr/>
        </p:nvSpPr>
        <p:spPr>
          <a:xfrm>
            <a:off x="7254514" y="1775309"/>
            <a:ext cx="2582213" cy="255914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E7252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学习素养综合水平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803754" y="3260498"/>
            <a:ext cx="245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显著正相关</a:t>
            </a:r>
          </a:p>
        </p:txBody>
      </p:sp>
    </p:spTree>
    <p:extLst>
      <p:ext uri="{BB962C8B-B14F-4D97-AF65-F5344CB8AC3E}">
        <p14:creationId xmlns:p14="http://schemas.microsoft.com/office/powerpoint/2010/main" val="214372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A804D2C-620D-43FC-9DD0-D3F7AE311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68" y="838423"/>
            <a:ext cx="7335248" cy="521348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878BCC9-CD4F-4A91-90E6-4EE8E16AD4B0}"/>
              </a:ext>
            </a:extLst>
          </p:cNvPr>
          <p:cNvSpPr txBox="1"/>
          <p:nvPr/>
        </p:nvSpPr>
        <p:spPr>
          <a:xfrm>
            <a:off x="9599512" y="244642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六年级学生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131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F45E5B5-C907-4963-B472-B7EFCCA6EC85}"/>
              </a:ext>
            </a:extLst>
          </p:cNvPr>
          <p:cNvSpPr txBox="1"/>
          <p:nvPr/>
        </p:nvSpPr>
        <p:spPr>
          <a:xfrm>
            <a:off x="9546758" y="629937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三年级学生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ECF0691-C2FC-4451-A14B-96B1FBD84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33" y="1337823"/>
            <a:ext cx="6906757" cy="49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F45E5B5-C907-4963-B472-B7EFCCA6EC85}"/>
              </a:ext>
            </a:extLst>
          </p:cNvPr>
          <p:cNvSpPr txBox="1"/>
          <p:nvPr/>
        </p:nvSpPr>
        <p:spPr>
          <a:xfrm>
            <a:off x="9602176" y="609902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七年级学生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D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8EE84FC-E1EE-4823-89BB-9A7FDE9D2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01" y="1577221"/>
            <a:ext cx="8517816" cy="37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9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91821"/>
              </p:ext>
            </p:extLst>
          </p:nvPr>
        </p:nvGraphicFramePr>
        <p:xfrm>
          <a:off x="1533057" y="1277649"/>
          <a:ext cx="8595592" cy="4335029"/>
        </p:xfrm>
        <a:graphic>
          <a:graphicData uri="http://schemas.openxmlformats.org/drawingml/2006/table">
            <a:tbl>
              <a:tblPr firstRow="1" bandRow="1"/>
              <a:tblGrid>
                <a:gridCol w="4899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2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0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690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r>
                        <a:rPr lang="zh-CN" altLang="en-US" sz="18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调查发现，对提升学习素养不利的因素中，小学生比例偏高的几个问题</a:t>
                      </a:r>
                    </a:p>
                  </a:txBody>
                  <a:tcPr marL="91441" marR="91441" marT="45686" marB="4568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问　　题</a:t>
                      </a:r>
                    </a:p>
                  </a:txBody>
                  <a:tcPr marL="91441" marR="91441" marT="45686" marB="4568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小学生</a:t>
                      </a:r>
                      <a:endParaRPr lang="en-US" altLang="zh-CN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平均比例</a:t>
                      </a:r>
                    </a:p>
                  </a:txBody>
                  <a:tcPr marL="91441" marR="91441" marT="45686" marB="4568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备　　注</a:t>
                      </a:r>
                    </a:p>
                  </a:txBody>
                  <a:tcPr marL="91441" marR="91441" marT="45686" marB="4568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从不或基本不主动预习功课</a:t>
                      </a: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36.46%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从不或基本不复习课上学习的内容</a:t>
                      </a: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17.75%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不能或基本不能快速阅读</a:t>
                      </a: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27.73%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不能或基本不能较快总结文章的中心思想</a:t>
                      </a: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16.97%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考前感到非常或比较紧张焦虑</a:t>
                      </a: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34.47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三年级最高</a:t>
                      </a:r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36.46%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认为当成绩退步时，父母经常会责罚自己</a:t>
                      </a: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31.07%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三年级最高</a:t>
                      </a:r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33.76%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不能或经常不能保障充足的睡眠</a:t>
                      </a: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12.35%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686" marB="4568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95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38794"/>
              </p:ext>
            </p:extLst>
          </p:nvPr>
        </p:nvGraphicFramePr>
        <p:xfrm>
          <a:off x="1699491" y="1337823"/>
          <a:ext cx="8466281" cy="4240938"/>
        </p:xfrm>
        <a:graphic>
          <a:graphicData uri="http://schemas.openxmlformats.org/drawingml/2006/table">
            <a:tbl>
              <a:tblPr firstRow="1" bandRow="1"/>
              <a:tblGrid>
                <a:gridCol w="4825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5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325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r>
                        <a:rPr lang="zh-CN" altLang="en-US" sz="18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　　调查发现，对提升学习素养不利的因素中，学生总体比例不高，但年级越高，比例越大的几个问题</a:t>
                      </a:r>
                    </a:p>
                  </a:txBody>
                  <a:tcPr marL="91441" marR="91441" marT="45711" marB="4571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问　　题</a:t>
                      </a:r>
                    </a:p>
                  </a:txBody>
                  <a:tcPr marL="91441" marR="91441" marT="45711" marB="4571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小学生</a:t>
                      </a:r>
                      <a:endParaRPr lang="en-US" altLang="zh-CN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平均比例</a:t>
                      </a:r>
                    </a:p>
                  </a:txBody>
                  <a:tcPr marL="91441" marR="91441" marT="45711" marB="4571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备　　注</a:t>
                      </a:r>
                    </a:p>
                  </a:txBody>
                  <a:tcPr marL="91441" marR="91441" marT="45711" marB="4571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对学校整体感觉不满意</a:t>
                      </a: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1.89%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对师生关系感到不满意</a:t>
                      </a: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1.68%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三年级最高</a:t>
                      </a:r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1.95%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认为父母答应自己的事情不能做到的</a:t>
                      </a: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6.22%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认为父母从不或基本不会夸奖自己的</a:t>
                      </a: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13.81%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认为自己与父母关系不够亲近的</a:t>
                      </a: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4.27%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认为自己即使努力也不能达到父母的期待</a:t>
                      </a: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2.37%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不能或经常不能保障充足的睡眠</a:t>
                      </a: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0070C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12.35%</a:t>
                      </a: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dirty="0">
                        <a:solidFill>
                          <a:srgbClr val="0070C0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41" marR="91441" marT="45711" marB="4571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252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66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" y="5680762"/>
            <a:ext cx="1285777" cy="11772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4376" y="227094"/>
            <a:ext cx="2804388" cy="1110729"/>
            <a:chOff x="4926449" y="107022"/>
            <a:chExt cx="2443526" cy="1110729"/>
          </a:xfrm>
        </p:grpSpPr>
        <p:sp>
          <p:nvSpPr>
            <p:cNvPr id="13" name="文本框 12"/>
            <p:cNvSpPr txBox="1"/>
            <p:nvPr/>
          </p:nvSpPr>
          <p:spPr>
            <a:xfrm>
              <a:off x="4926449" y="509865"/>
              <a:ext cx="242563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方正祥隶繁体" panose="03000509000000000000" pitchFamily="65" charset="-122"/>
                  <a:ea typeface="方正祥隶繁体" panose="03000509000000000000" pitchFamily="65" charset="-122"/>
                  <a:cs typeface="+mn-cs"/>
                </a:rPr>
                <a:t>袁老师学习素养工作室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9" y="3445164"/>
            <a:ext cx="1940804" cy="32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11582"/>
              </p:ext>
            </p:extLst>
          </p:nvPr>
        </p:nvGraphicFramePr>
        <p:xfrm>
          <a:off x="1626304" y="1269606"/>
          <a:ext cx="8863555" cy="4961380"/>
        </p:xfrm>
        <a:graphic>
          <a:graphicData uri="http://schemas.openxmlformats.org/drawingml/2006/table">
            <a:tbl>
              <a:tblPr firstRow="1" bandRow="1"/>
              <a:tblGrid>
                <a:gridCol w="5052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8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3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424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zh-CN" altLang="en-US" sz="1800" dirty="0"/>
                        <a:t>调查发现，对提升学习素养不利的因素中，初中学生比例偏高的几个问题</a:t>
                      </a:r>
                    </a:p>
                  </a:txBody>
                  <a:tcPr marL="91441" marR="91441" marT="45719" marB="4571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问　　题</a:t>
                      </a:r>
                    </a:p>
                  </a:txBody>
                  <a:tcPr marL="91441" marR="91441" marT="45719" marB="4571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初中生</a:t>
                      </a:r>
                      <a:endParaRPr lang="en-US" altLang="zh-CN" sz="18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平均比例</a:t>
                      </a:r>
                    </a:p>
                  </a:txBody>
                  <a:tcPr marL="91441" marR="91441" marT="45719" marB="4571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dirty="0">
                          <a:solidFill>
                            <a:srgbClr val="0070C0"/>
                          </a:solidFill>
                        </a:rPr>
                        <a:t>备　　注</a:t>
                      </a:r>
                    </a:p>
                  </a:txBody>
                  <a:tcPr marL="91441" marR="91441" marT="45719" marB="4571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从不或基本不主动预习功课</a:t>
                      </a: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32.83%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从不或基本不复习课上学习的内容</a:t>
                      </a: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16.06%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不能或基本不能快速阅读</a:t>
                      </a: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21.05%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不能或基本不能较快总结文章的中心思想</a:t>
                      </a: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19.42%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考前感到非常或比较紧张焦虑</a:t>
                      </a: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40.72%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认为当成绩退步时，父母经常会责罚自己</a:t>
                      </a: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30.21%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不能或经常不能保障充足的睡眠</a:t>
                      </a: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23.70%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800" b="1" dirty="0">
                        <a:solidFill>
                          <a:srgbClr val="0070C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1" marR="91441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5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2A82B0"/>
    </a:dk1>
    <a:lt1>
      <a:srgbClr val="FFFFFF"/>
    </a:lt1>
    <a:dk2>
      <a:srgbClr val="006296"/>
    </a:dk2>
    <a:lt2>
      <a:srgbClr val="82CCD2"/>
    </a:lt2>
    <a:accent1>
      <a:srgbClr val="E72520"/>
    </a:accent1>
    <a:accent2>
      <a:srgbClr val="007750"/>
    </a:accent2>
    <a:accent3>
      <a:srgbClr val="FFFFFF"/>
    </a:accent3>
    <a:accent4>
      <a:srgbClr val="226E96"/>
    </a:accent4>
    <a:accent5>
      <a:srgbClr val="F1ACAB"/>
    </a:accent5>
    <a:accent6>
      <a:srgbClr val="006B48"/>
    </a:accent6>
    <a:hlink>
      <a:srgbClr val="7F7F7F"/>
    </a:hlink>
    <a:folHlink>
      <a:srgbClr val="919191"/>
    </a:folHlink>
  </a:clrScheme>
  <a:fontScheme name="Office 主题">
    <a:majorFont>
      <a:latin typeface="Verdana"/>
      <a:ea typeface="微软雅黑"/>
      <a:cs typeface=""/>
    </a:majorFont>
    <a:minorFont>
      <a:latin typeface="Verdana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16958</TotalTime>
  <Words>707</Words>
  <Application>Microsoft Office PowerPoint</Application>
  <PresentationFormat>宽屏</PresentationFormat>
  <Paragraphs>152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等线</vt:lpstr>
      <vt:lpstr>等线 Light</vt:lpstr>
      <vt:lpstr>方正祥隶繁体</vt:lpstr>
      <vt:lpstr>仿宋</vt:lpstr>
      <vt:lpstr>华文行楷</vt:lpstr>
      <vt:lpstr>华文隶书</vt:lpstr>
      <vt:lpstr>宋体</vt:lpstr>
      <vt:lpstr>微软雅黑</vt:lpstr>
      <vt:lpstr>Arial</vt:lpstr>
      <vt:lpstr>Calibri</vt:lpstr>
      <vt:lpstr>Calibri Light</vt:lpstr>
      <vt:lpstr>Verdana</vt:lpstr>
      <vt:lpstr>Office Theme</vt:lpstr>
      <vt:lpstr>Office 主题</vt:lpstr>
      <vt:lpstr>1_Office 主题</vt:lpstr>
      <vt:lpstr>1_Office Theme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Administrator</cp:lastModifiedBy>
  <cp:revision>301</cp:revision>
  <dcterms:created xsi:type="dcterms:W3CDTF">2017-03-21T08:36:50Z</dcterms:created>
  <dcterms:modified xsi:type="dcterms:W3CDTF">2021-10-18T01:12:53Z</dcterms:modified>
</cp:coreProperties>
</file>