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330" r:id="rId4"/>
    <p:sldId id="382" r:id="rId5"/>
    <p:sldId id="359" r:id="rId6"/>
    <p:sldId id="342" r:id="rId7"/>
    <p:sldId id="366" r:id="rId8"/>
    <p:sldId id="360" r:id="rId9"/>
    <p:sldId id="361" r:id="rId10"/>
    <p:sldId id="363" r:id="rId11"/>
    <p:sldId id="364" r:id="rId12"/>
    <p:sldId id="379" r:id="rId13"/>
    <p:sldId id="384" r:id="rId14"/>
    <p:sldId id="329" r:id="rId15"/>
    <p:sldId id="383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 showGuides="1">
      <p:cViewPr varScale="1">
        <p:scale>
          <a:sx n="84" d="100"/>
          <a:sy n="84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591661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436" name="Rectangle 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4220308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4D5E490-4CFA-41D1-80B5-0B10D951F1D4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2017/4/20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400" dirty="0"/>
              <a:pPr lvl="0" algn="r" eaLnBrk="1" hangingPunct="1"/>
              <a:t>‹#›</a:t>
            </a:fld>
            <a:endParaRPr lang="zh-CN" altLang="en-US" sz="14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4D5E490-4CFA-41D1-80B5-0B10D951F1D4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2017/4/20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400" dirty="0"/>
              <a:pPr lvl="0" algn="r" eaLnBrk="1" hangingPunct="1"/>
              <a:t>‹#›</a:t>
            </a:fld>
            <a:endParaRPr lang="zh-CN" altLang="en-US" sz="14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4D5E490-4CFA-41D1-80B5-0B10D951F1D4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2017/4/20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400" dirty="0"/>
              <a:pPr lvl="0" algn="r" eaLnBrk="1" hangingPunct="1"/>
              <a:t>‹#›</a:t>
            </a:fld>
            <a:endParaRPr lang="zh-CN" altLang="en-US" sz="14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lowers-yellow-daisies-backgrounds-powerpoi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5538"/>
            <a:ext cx="9144000" cy="5713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404813"/>
            <a:ext cx="7772400" cy="1470025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68538" y="1903413"/>
            <a:ext cx="6400800" cy="1198562"/>
          </a:xfrm>
        </p:spPr>
        <p:txBody>
          <a:bodyPr/>
          <a:lstStyle>
            <a:lvl1pPr marL="0" indent="0" algn="r">
              <a:buFontTx/>
              <a:buNone/>
              <a:defRPr sz="2600"/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4D5E490-4CFA-41D1-80B5-0B10D951F1D4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2017/4/20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400" dirty="0"/>
              <a:pPr lvl="0" algn="r" eaLnBrk="1" hangingPunct="1"/>
              <a:t>‹#›</a:t>
            </a:fld>
            <a:endParaRPr lang="zh-CN" altLang="en-US" sz="1400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ED740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4D5E490-4CFA-41D1-80B5-0B10D951F1D4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2017/4/20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400" dirty="0"/>
              <a:pPr lvl="0" algn="r" eaLnBrk="1" hangingPunct="1"/>
              <a:t>‹#›</a:t>
            </a:fld>
            <a:endParaRPr lang="zh-CN" altLang="en-US" sz="14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4D5E490-4CFA-41D1-80B5-0B10D951F1D4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2017/4/20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400" dirty="0"/>
              <a:pPr lvl="0" algn="r" eaLnBrk="1" hangingPunct="1"/>
              <a:t>‹#›</a:t>
            </a:fld>
            <a:endParaRPr lang="zh-CN" altLang="en-US" sz="14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4D5E490-4CFA-41D1-80B5-0B10D951F1D4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2017/4/20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400" dirty="0"/>
              <a:pPr lvl="0" algn="r" eaLnBrk="1" hangingPunct="1"/>
              <a:t>‹#›</a:t>
            </a:fld>
            <a:endParaRPr lang="zh-CN" altLang="en-US" sz="14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4D5E490-4CFA-41D1-80B5-0B10D951F1D4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2017/4/20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400" dirty="0"/>
              <a:pPr lvl="0" algn="r" eaLnBrk="1" hangingPunct="1"/>
              <a:t>‹#›</a:t>
            </a:fld>
            <a:endParaRPr lang="zh-CN" altLang="en-US" sz="14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4D5E490-4CFA-41D1-80B5-0B10D951F1D4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2017/4/20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400" dirty="0"/>
              <a:pPr lvl="0" algn="r" eaLnBrk="1" hangingPunct="1"/>
              <a:t>‹#›</a:t>
            </a:fld>
            <a:endParaRPr lang="zh-CN" altLang="en-US" sz="14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4D5E490-4CFA-41D1-80B5-0B10D951F1D4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2017/4/20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400" dirty="0"/>
              <a:pPr lvl="0" algn="r" eaLnBrk="1" hangingPunct="1"/>
              <a:t>‹#›</a:t>
            </a:fld>
            <a:endParaRPr lang="zh-CN" altLang="en-US" sz="14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4D5E490-4CFA-41D1-80B5-0B10D951F1D4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2017/4/20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400" dirty="0"/>
              <a:pPr lvl="0" algn="r" eaLnBrk="1" hangingPunct="1"/>
              <a:t>‹#›</a:t>
            </a:fld>
            <a:endParaRPr lang="zh-CN" altLang="en-US" sz="14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4D5E490-4CFA-41D1-80B5-0B10D951F1D4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2017/4/20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 algn="r" eaLnBrk="1" hangingPunct="1"/>
            <a:fld id="{9A0DB2DC-4C9A-4742-B13C-FB6460FD3503}" type="slidenum">
              <a:rPr lang="zh-CN" altLang="en-US" sz="1400" dirty="0"/>
              <a:pPr lvl="0" algn="r" eaLnBrk="1" hangingPunct="1"/>
              <a:t>‹#›</a:t>
            </a:fld>
            <a:endParaRPr lang="zh-CN" alt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lowers-yellow-daisies-backgrounds-powerpoint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88" y="3757613"/>
            <a:ext cx="4932362" cy="30813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2" name="Rectangle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D740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D7403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D7403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D7403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D7403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ED7403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ED7403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ED7403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ED7403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ED740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ED7403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ED7403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ED7403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ED7403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ED7403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ED7403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ED7403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ED7403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&#25509;&#32435;.ppt" TargetMode="External"/><Relationship Id="rId3" Type="http://schemas.openxmlformats.org/officeDocument/2006/relationships/hyperlink" Target="&#20851;&#20110;&#23545;&#29305;&#38656;&#23398;&#29983;&#35266;&#23519;&#35760;&#24405;&#30340;&#23454;&#26045;.doc" TargetMode="External"/><Relationship Id="rId7" Type="http://schemas.openxmlformats.org/officeDocument/2006/relationships/hyperlink" Target="&#25105;&#30340;&#26680;&#26691;.ppt" TargetMode="External"/><Relationship Id="rId2" Type="http://schemas.openxmlformats.org/officeDocument/2006/relationships/hyperlink" Target="&#20851;&#20110;&#35273;&#23519;1.ppt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&#23547;&#25214;&#32570;&#22833;&#30340;&#19968;&#35282;.pps" TargetMode="External"/><Relationship Id="rId5" Type="http://schemas.openxmlformats.org/officeDocument/2006/relationships/hyperlink" Target="&#20851;&#20110;&#20849;&#24773;.ppt" TargetMode="External"/><Relationship Id="rId10" Type="http://schemas.openxmlformats.org/officeDocument/2006/relationships/hyperlink" Target="&#20851;&#20110;&#27807;&#36890;.ppt" TargetMode="External"/><Relationship Id="rId4" Type="http://schemas.openxmlformats.org/officeDocument/2006/relationships/hyperlink" Target="&#25105;&#30340;&#25925;&#20107;.ppt" TargetMode="External"/><Relationship Id="rId9" Type="http://schemas.openxmlformats.org/officeDocument/2006/relationships/hyperlink" Target="&#20851;&#20110;&#40723;&#21169;.pp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E:\D&#30424;&#25991;&#20214;\&#36213;&#26195;&#39062;1\&#26032;&#24314;&#25991;&#20214;&#22841;\&#35762;&#20041;\&#25509;&#32435;.ppt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 sz="quarter"/>
          </p:nvPr>
        </p:nvSpPr>
        <p:spPr>
          <a:xfrm>
            <a:off x="430213" y="1373188"/>
            <a:ext cx="8213725" cy="890587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sz="4000" kern="1200" dirty="0">
                <a:latin typeface="+mj-lt"/>
                <a:ea typeface="+mj-ea"/>
                <a:cs typeface="+mj-cs"/>
              </a:rPr>
              <a:t>          读懂行为  做智慧父母</a:t>
            </a:r>
            <a:r>
              <a:rPr lang="zh-CN" altLang="en-US" sz="4800" kern="1200" dirty="0">
                <a:latin typeface="+mj-lt"/>
                <a:ea typeface="+mj-ea"/>
                <a:cs typeface="+mj-cs"/>
              </a:rPr>
              <a:t>   </a:t>
            </a:r>
            <a:r>
              <a:rPr lang="en-US" altLang="zh-CN" sz="4000" kern="1200" dirty="0">
                <a:latin typeface="+mj-lt"/>
                <a:ea typeface="+mj-ea"/>
                <a:cs typeface="+mj-cs"/>
              </a:rPr>
              <a:t/>
            </a:r>
            <a:br>
              <a:rPr lang="en-US" altLang="zh-CN" sz="4000" kern="1200" dirty="0">
                <a:latin typeface="+mj-lt"/>
                <a:ea typeface="+mj-ea"/>
                <a:cs typeface="+mj-cs"/>
              </a:rPr>
            </a:br>
            <a:r>
              <a:rPr lang="en-US" altLang="zh-CN" sz="4000" kern="1200" dirty="0">
                <a:latin typeface="+mj-lt"/>
                <a:ea typeface="+mj-ea"/>
                <a:cs typeface="+mj-cs"/>
              </a:rPr>
              <a:t/>
            </a:r>
            <a:br>
              <a:rPr lang="en-US" altLang="zh-CN" sz="4000" kern="1200" dirty="0">
                <a:latin typeface="+mj-lt"/>
                <a:ea typeface="+mj-ea"/>
                <a:cs typeface="+mj-cs"/>
              </a:rPr>
            </a:br>
            <a:endParaRPr lang="zh-CN" altLang="en-US" sz="40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 sz="quarter" idx="1"/>
          </p:nvPr>
        </p:nvSpPr>
        <p:spPr>
          <a:xfrm>
            <a:off x="-447675" y="4592638"/>
            <a:ext cx="6400800" cy="1198562"/>
          </a:xfrm>
        </p:spPr>
        <p:txBody>
          <a:bodyPr vert="horz" wrap="square" lIns="91440" tIns="45720" rIns="91440" bIns="45720" anchor="t"/>
          <a:lstStyle/>
          <a:p>
            <a:pPr eaLnBrk="1" hangingPunct="1">
              <a:buFontTx/>
              <a:buNone/>
            </a:pPr>
            <a:r>
              <a:rPr lang="zh-CN" altLang="en-US" kern="1200" dirty="0">
                <a:latin typeface="+mn-lt"/>
                <a:ea typeface="+mn-ea"/>
                <a:cs typeface="+mn-cs"/>
              </a:rPr>
              <a:t>赵晓颖</a:t>
            </a:r>
          </a:p>
          <a:p>
            <a:pPr eaLnBrk="1" hangingPunct="1">
              <a:buFontTx/>
              <a:buNone/>
            </a:pPr>
            <a:r>
              <a:rPr lang="zh-CN" altLang="zh-CN" kern="1200" dirty="0" smtClean="0">
                <a:latin typeface="+mn-lt"/>
                <a:ea typeface="+mn-ea"/>
                <a:cs typeface="+mn-cs"/>
              </a:rPr>
              <a:t>Email</a:t>
            </a:r>
            <a:r>
              <a:rPr lang="zh-CN" altLang="zh-CN" kern="1200" dirty="0">
                <a:latin typeface="+mn-lt"/>
                <a:ea typeface="+mn-ea"/>
                <a:cs typeface="+mn-cs"/>
              </a:rPr>
              <a:t>: zhaoxiaoying715@163.com</a:t>
            </a:r>
          </a:p>
          <a:p>
            <a:pPr eaLnBrk="1" hangingPunct="1">
              <a:buFontTx/>
              <a:buNone/>
            </a:pPr>
            <a:r>
              <a:rPr lang="zh-CN" altLang="en-US" kern="1200" dirty="0">
                <a:latin typeface="+mn-lt"/>
                <a:ea typeface="+mn-ea"/>
                <a:cs typeface="+mn-cs"/>
              </a:rPr>
              <a:t>微信号：</a:t>
            </a:r>
            <a:r>
              <a:rPr lang="zh-CN" altLang="zh-CN" kern="1200" dirty="0">
                <a:latin typeface="+mn-lt"/>
                <a:ea typeface="+mn-ea"/>
                <a:cs typeface="+mn-cs"/>
              </a:rPr>
              <a:t>xiaoying949759</a:t>
            </a:r>
            <a:endParaRPr lang="en-US" altLang="zh-CN" kern="1200" dirty="0">
              <a:latin typeface="+mn-lt"/>
              <a:ea typeface="+mn-ea"/>
              <a:cs typeface="+mn-cs"/>
            </a:endParaRPr>
          </a:p>
        </p:txBody>
      </p:sp>
      <p:pic>
        <p:nvPicPr>
          <p:cNvPr id="2" name="图片 1" descr="微信图片_20170411123749"/>
          <p:cNvPicPr>
            <a:picLocks noChangeAspect="1"/>
          </p:cNvPicPr>
          <p:nvPr/>
        </p:nvPicPr>
        <p:blipFill>
          <a:blip r:embed="rId2"/>
          <a:srcRect l="9274" t="24181" r="9203" b="18899"/>
          <a:stretch>
            <a:fillRect/>
          </a:stretch>
        </p:blipFill>
        <p:spPr>
          <a:xfrm>
            <a:off x="5953125" y="2815590"/>
            <a:ext cx="3206115" cy="398589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/>
          <p:nvPr/>
        </p:nvSpPr>
        <p:spPr>
          <a:xfrm>
            <a:off x="1096963" y="381000"/>
            <a:ext cx="4237037" cy="5191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sz="2800" b="1" u="sng" dirty="0">
                <a:solidFill>
                  <a:srgbClr val="CC99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个性形成的重要经历</a:t>
            </a:r>
          </a:p>
        </p:txBody>
      </p:sp>
      <p:sp>
        <p:nvSpPr>
          <p:cNvPr id="13315" name="Text Box 3"/>
          <p:cNvSpPr txBox="1"/>
          <p:nvPr/>
        </p:nvSpPr>
        <p:spPr>
          <a:xfrm>
            <a:off x="1096963" y="1143000"/>
            <a:ext cx="1752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、家庭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316" name="Text Box 4"/>
          <p:cNvSpPr txBox="1"/>
          <p:nvPr/>
        </p:nvSpPr>
        <p:spPr>
          <a:xfrm>
            <a:off x="5821363" y="1219200"/>
            <a:ext cx="2743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、学校  社会</a:t>
            </a:r>
            <a:endParaRPr lang="zh-CN" altLang="en-US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3317" name="Line 5"/>
          <p:cNvSpPr/>
          <p:nvPr/>
        </p:nvSpPr>
        <p:spPr>
          <a:xfrm rot="-600652">
            <a:off x="1706563" y="1905000"/>
            <a:ext cx="1676400" cy="11430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18" name="Line 6"/>
          <p:cNvSpPr/>
          <p:nvPr/>
        </p:nvSpPr>
        <p:spPr>
          <a:xfrm rot="7856037">
            <a:off x="6183313" y="2754313"/>
            <a:ext cx="1760537" cy="968375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19" name="Line 7"/>
          <p:cNvSpPr/>
          <p:nvPr/>
        </p:nvSpPr>
        <p:spPr>
          <a:xfrm rot="-1430136">
            <a:off x="1477963" y="2590800"/>
            <a:ext cx="1676400" cy="12192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20" name="Line 8"/>
          <p:cNvSpPr/>
          <p:nvPr/>
        </p:nvSpPr>
        <p:spPr>
          <a:xfrm rot="-1969680">
            <a:off x="1401763" y="3352800"/>
            <a:ext cx="1754187" cy="11430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21" name="Line 9"/>
          <p:cNvSpPr/>
          <p:nvPr/>
        </p:nvSpPr>
        <p:spPr>
          <a:xfrm rot="-3255381">
            <a:off x="1477963" y="4876800"/>
            <a:ext cx="1828800" cy="10668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22" name="Line 10"/>
          <p:cNvSpPr/>
          <p:nvPr/>
        </p:nvSpPr>
        <p:spPr>
          <a:xfrm rot="8896390">
            <a:off x="6278563" y="3429000"/>
            <a:ext cx="1790700" cy="1082675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23" name="Line 11"/>
          <p:cNvSpPr/>
          <p:nvPr/>
        </p:nvSpPr>
        <p:spPr>
          <a:xfrm rot="7137868">
            <a:off x="6011863" y="2019300"/>
            <a:ext cx="1600200" cy="10668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24" name="Line 12"/>
          <p:cNvSpPr/>
          <p:nvPr/>
        </p:nvSpPr>
        <p:spPr>
          <a:xfrm rot="9803839">
            <a:off x="6278563" y="4191000"/>
            <a:ext cx="1708150" cy="1025525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25" name="Line 13"/>
          <p:cNvSpPr/>
          <p:nvPr/>
        </p:nvSpPr>
        <p:spPr>
          <a:xfrm rot="10124147">
            <a:off x="6126163" y="4800600"/>
            <a:ext cx="1600200" cy="10668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26" name="Line 14"/>
          <p:cNvSpPr/>
          <p:nvPr/>
        </p:nvSpPr>
        <p:spPr>
          <a:xfrm rot="-2571112">
            <a:off x="1401763" y="4114800"/>
            <a:ext cx="1754187" cy="11430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27" name="Text Box 15"/>
          <p:cNvSpPr txBox="1"/>
          <p:nvPr/>
        </p:nvSpPr>
        <p:spPr>
          <a:xfrm>
            <a:off x="533400" y="2133600"/>
            <a:ext cx="549275" cy="3743325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vert="eaVer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b="1" dirty="0">
                <a:latin typeface="Tahoma" panose="020B0604030504040204" pitchFamily="34" charset="0"/>
                <a:ea typeface="黑体" pitchFamily="49" charset="-122"/>
              </a:rPr>
              <a:t>  </a:t>
            </a:r>
            <a:r>
              <a:rPr lang="zh-CN" altLang="en-US" b="1" dirty="0">
                <a:solidFill>
                  <a:srgbClr val="006600"/>
                </a:solidFill>
                <a:latin typeface="Tahoma" panose="020B0604030504040204" pitchFamily="34" charset="0"/>
                <a:ea typeface="黑体" pitchFamily="49" charset="-122"/>
              </a:rPr>
              <a:t>（父亲、母亲、家人）</a:t>
            </a:r>
            <a:endParaRPr lang="zh-CN" altLang="en-US" b="1" dirty="0">
              <a:latin typeface="Tahoma" panose="020B0604030504040204" pitchFamily="34" charset="0"/>
              <a:ea typeface="黑体" pitchFamily="49" charset="-122"/>
            </a:endParaRPr>
          </a:p>
        </p:txBody>
      </p:sp>
      <p:sp>
        <p:nvSpPr>
          <p:cNvPr id="13328" name="Text Box 16"/>
          <p:cNvSpPr txBox="1"/>
          <p:nvPr/>
        </p:nvSpPr>
        <p:spPr>
          <a:xfrm>
            <a:off x="8167688" y="2438400"/>
            <a:ext cx="549275" cy="3124200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vert="eaVer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solidFill>
                  <a:srgbClr val="336600"/>
                </a:solidFill>
                <a:latin typeface="Tahoma" panose="020B0604030504040204" pitchFamily="34" charset="0"/>
                <a:ea typeface="黑体" pitchFamily="49" charset="-122"/>
              </a:rPr>
              <a:t>老师、同学、其他人</a:t>
            </a:r>
            <a:endParaRPr lang="zh-CN" altLang="en-US" dirty="0">
              <a:solidFill>
                <a:srgbClr val="3366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3329" name="Text Box 17"/>
          <p:cNvSpPr txBox="1"/>
          <p:nvPr/>
        </p:nvSpPr>
        <p:spPr>
          <a:xfrm>
            <a:off x="3078163" y="6019800"/>
            <a:ext cx="3581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99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成  长  的  阻  力</a:t>
            </a:r>
          </a:p>
        </p:txBody>
      </p:sp>
      <p:sp>
        <p:nvSpPr>
          <p:cNvPr id="13330" name="Text Box 18"/>
          <p:cNvSpPr txBox="1"/>
          <p:nvPr/>
        </p:nvSpPr>
        <p:spPr>
          <a:xfrm rot="1347924">
            <a:off x="2087563" y="19050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被放弃</a:t>
            </a:r>
          </a:p>
        </p:txBody>
      </p:sp>
      <p:sp>
        <p:nvSpPr>
          <p:cNvPr id="13331" name="Text Box 19"/>
          <p:cNvSpPr txBox="1"/>
          <p:nvPr/>
        </p:nvSpPr>
        <p:spPr>
          <a:xfrm rot="820155">
            <a:off x="1855788" y="2603500"/>
            <a:ext cx="11858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被责骂</a:t>
            </a:r>
          </a:p>
        </p:txBody>
      </p:sp>
      <p:sp>
        <p:nvSpPr>
          <p:cNvPr id="13332" name="Text Box 20"/>
          <p:cNvSpPr txBox="1"/>
          <p:nvPr/>
        </p:nvSpPr>
        <p:spPr>
          <a:xfrm rot="87068">
            <a:off x="1706563" y="3352800"/>
            <a:ext cx="1676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被虐待</a:t>
            </a:r>
            <a:endParaRPr lang="zh-CN" altLang="en-US" b="1" dirty="0">
              <a:solidFill>
                <a:srgbClr val="FFFF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3333" name="Text Box 21"/>
          <p:cNvSpPr txBox="1"/>
          <p:nvPr/>
        </p:nvSpPr>
        <p:spPr>
          <a:xfrm rot="-1194591">
            <a:off x="1706563" y="48768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被否定</a:t>
            </a:r>
          </a:p>
        </p:txBody>
      </p:sp>
      <p:sp>
        <p:nvSpPr>
          <p:cNvPr id="13334" name="Text Box 22"/>
          <p:cNvSpPr txBox="1"/>
          <p:nvPr/>
        </p:nvSpPr>
        <p:spPr>
          <a:xfrm rot="1280541">
            <a:off x="6507163" y="48768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被贬抑</a:t>
            </a:r>
            <a:endParaRPr lang="zh-CN" altLang="en-US" b="1" dirty="0">
              <a:solidFill>
                <a:srgbClr val="FFFF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3335" name="Text Box 23"/>
          <p:cNvSpPr txBox="1"/>
          <p:nvPr/>
        </p:nvSpPr>
        <p:spPr>
          <a:xfrm rot="-1527609">
            <a:off x="6202363" y="19812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被讥笑</a:t>
            </a:r>
            <a:endParaRPr lang="zh-CN" altLang="en-US" b="1" dirty="0">
              <a:solidFill>
                <a:srgbClr val="FFFF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3336" name="Text Box 24"/>
          <p:cNvSpPr txBox="1"/>
          <p:nvPr/>
        </p:nvSpPr>
        <p:spPr>
          <a:xfrm rot="716647">
            <a:off x="6735763" y="41910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被忽略</a:t>
            </a:r>
          </a:p>
        </p:txBody>
      </p:sp>
      <p:sp>
        <p:nvSpPr>
          <p:cNvPr id="13337" name="Text Box 25"/>
          <p:cNvSpPr txBox="1"/>
          <p:nvPr/>
        </p:nvSpPr>
        <p:spPr>
          <a:xfrm rot="-179903">
            <a:off x="6735763" y="34290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被孤立</a:t>
            </a:r>
            <a:endParaRPr lang="zh-CN" altLang="en-US" b="1" dirty="0">
              <a:solidFill>
                <a:srgbClr val="FFFF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3338" name="Text Box 26"/>
          <p:cNvSpPr txBox="1"/>
          <p:nvPr/>
        </p:nvSpPr>
        <p:spPr>
          <a:xfrm rot="-1469846">
            <a:off x="6507163" y="2590800"/>
            <a:ext cx="152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被羞辱</a:t>
            </a:r>
          </a:p>
        </p:txBody>
      </p:sp>
      <p:sp>
        <p:nvSpPr>
          <p:cNvPr id="13339" name="Text Box 27"/>
          <p:cNvSpPr txBox="1"/>
          <p:nvPr/>
        </p:nvSpPr>
        <p:spPr>
          <a:xfrm rot="-613506">
            <a:off x="1630363" y="41910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被误解</a:t>
            </a:r>
          </a:p>
        </p:txBody>
      </p:sp>
      <p:pic>
        <p:nvPicPr>
          <p:cNvPr id="13340" name="Picture 28" descr="人二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2133600"/>
            <a:ext cx="1560513" cy="3429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lvl="0" algn="ctr" eaLnBrk="1" hangingPunct="1"/>
            <a:r>
              <a:rPr lang="zh-CN" altLang="en-US" sz="4000" dirty="0"/>
              <a:t>陪伴   协助   支持   做智慧父母</a:t>
            </a:r>
          </a:p>
        </p:txBody>
      </p:sp>
      <p:sp>
        <p:nvSpPr>
          <p:cNvPr id="13315" name="内容占位符 2"/>
          <p:cNvSpPr>
            <a:spLocks noGrp="1"/>
          </p:cNvSpPr>
          <p:nvPr>
            <p:ph idx="4294967295"/>
          </p:nvPr>
        </p:nvSpPr>
        <p:spPr>
          <a:xfrm>
            <a:off x="3052763" y="1600200"/>
            <a:ext cx="5634037" cy="4132263"/>
          </a:xfrm>
        </p:spPr>
        <p:txBody>
          <a:bodyPr vert="horz" wrap="square" lIns="91440" tIns="45720" rIns="91440" bIns="45720" anchor="t"/>
          <a:lstStyle/>
          <a:p>
            <a:pPr lvl="0" eaLnBrk="1" hangingPunct="1"/>
            <a:r>
              <a:rPr lang="zh-CN" altLang="en-US" dirty="0"/>
              <a:t>觉察</a:t>
            </a:r>
            <a:r>
              <a:rPr lang="zh-CN" altLang="en-US" sz="800" dirty="0">
                <a:hlinkClick r:id="rId2" action="ppaction://hlinkpres?slideindex=1&amp;slidetitle="/>
              </a:rPr>
              <a:t>关于觉察</a:t>
            </a:r>
            <a:r>
              <a:rPr lang="en-US" altLang="zh-CN" sz="800" dirty="0">
                <a:hlinkClick r:id="rId2" action="ppaction://hlinkpres?slideindex=1&amp;slidetitle="/>
              </a:rPr>
              <a:t>1.ppt</a:t>
            </a:r>
            <a:r>
              <a:rPr lang="en-US" altLang="zh-CN" sz="800" dirty="0"/>
              <a:t>    </a:t>
            </a:r>
            <a:r>
              <a:rPr lang="zh-CN" altLang="en-US" sz="800" dirty="0">
                <a:hlinkClick r:id="rId3" action="ppaction://hlinkfile"/>
              </a:rPr>
              <a:t>关于对特需学生观察记录的实施</a:t>
            </a:r>
            <a:r>
              <a:rPr lang="en-US" altLang="zh-CN" sz="800" dirty="0">
                <a:hlinkClick r:id="rId3" action="ppaction://hlinkfile"/>
              </a:rPr>
              <a:t>.doc</a:t>
            </a:r>
            <a:endParaRPr lang="en-US" altLang="zh-CN" sz="800" dirty="0"/>
          </a:p>
          <a:p>
            <a:pPr lvl="0" eaLnBrk="1" hangingPunct="1"/>
            <a:r>
              <a:rPr lang="zh-CN" altLang="en-US" dirty="0"/>
              <a:t>共情</a:t>
            </a:r>
            <a:r>
              <a:rPr lang="zh-CN" altLang="en-US" sz="800" dirty="0">
                <a:hlinkClick r:id="rId4" action="ppaction://hlinkpres?slideindex=1&amp;slidetitle="/>
              </a:rPr>
              <a:t>我的故事</a:t>
            </a:r>
            <a:r>
              <a:rPr lang="en-US" altLang="zh-CN" sz="800" dirty="0">
                <a:hlinkClick r:id="rId4" action="ppaction://hlinkpres?slideindex=1&amp;slidetitle="/>
              </a:rPr>
              <a:t>.ppt</a:t>
            </a:r>
            <a:r>
              <a:rPr lang="en-US" altLang="zh-CN" sz="800" dirty="0"/>
              <a:t>     </a:t>
            </a:r>
            <a:r>
              <a:rPr lang="zh-CN" altLang="en-US" sz="800" dirty="0">
                <a:hlinkClick r:id="rId5" action="ppaction://hlinkpres?slideindex=1&amp;slidetitle="/>
              </a:rPr>
              <a:t>关于共情</a:t>
            </a:r>
            <a:r>
              <a:rPr lang="en-US" altLang="zh-CN" sz="800" dirty="0">
                <a:hlinkClick r:id="rId5" action="ppaction://hlinkpres?slideindex=1&amp;slidetitle="/>
              </a:rPr>
              <a:t>.ppt</a:t>
            </a:r>
            <a:endParaRPr lang="en-US" altLang="zh-CN" sz="800" dirty="0"/>
          </a:p>
          <a:p>
            <a:pPr lvl="0" eaLnBrk="1" hangingPunct="1"/>
            <a:r>
              <a:rPr lang="zh-CN" altLang="en-US" dirty="0"/>
              <a:t>尊重</a:t>
            </a:r>
            <a:r>
              <a:rPr lang="zh-CN" altLang="en-US" sz="800" dirty="0">
                <a:hlinkClick r:id="rId6" action="ppaction://hlinkpres?slideindex=1&amp;slidetitle="/>
              </a:rPr>
              <a:t>寻找缺失的一角</a:t>
            </a:r>
            <a:r>
              <a:rPr lang="en-US" altLang="zh-CN" sz="800" dirty="0">
                <a:hlinkClick r:id="rId6" action="ppaction://hlinkpres?slideindex=1&amp;slidetitle="/>
              </a:rPr>
              <a:t>.pps</a:t>
            </a:r>
            <a:endParaRPr lang="en-US" altLang="zh-CN" sz="800" dirty="0"/>
          </a:p>
          <a:p>
            <a:pPr lvl="0" eaLnBrk="1" hangingPunct="1"/>
            <a:r>
              <a:rPr lang="zh-CN" altLang="en-US" dirty="0"/>
              <a:t>接纳</a:t>
            </a:r>
            <a:r>
              <a:rPr lang="zh-CN" altLang="en-US" sz="800" dirty="0">
                <a:hlinkClick r:id="rId7" action="ppaction://hlinkpres?slideindex=1&amp;slidetitle="/>
              </a:rPr>
              <a:t>我的核桃</a:t>
            </a:r>
            <a:r>
              <a:rPr lang="en-US" altLang="zh-CN" sz="800" dirty="0">
                <a:hlinkClick r:id="rId7" action="ppaction://hlinkpres?slideindex=1&amp;slidetitle="/>
              </a:rPr>
              <a:t>.ppt</a:t>
            </a:r>
            <a:r>
              <a:rPr lang="en-US" altLang="zh-CN" sz="800" dirty="0"/>
              <a:t>      </a:t>
            </a:r>
            <a:r>
              <a:rPr lang="zh-CN" altLang="en-US" sz="800" dirty="0">
                <a:hlinkClick r:id="rId8" action="ppaction://hlinkpres?slideindex=1&amp;slidetitle="/>
              </a:rPr>
              <a:t>接纳</a:t>
            </a:r>
            <a:r>
              <a:rPr lang="en-US" altLang="zh-CN" sz="800" dirty="0">
                <a:hlinkClick r:id="rId8" action="ppaction://hlinkpres?slideindex=1&amp;slidetitle="/>
              </a:rPr>
              <a:t>.ppt</a:t>
            </a:r>
            <a:r>
              <a:rPr lang="en-US" altLang="zh-CN" sz="800" dirty="0"/>
              <a:t>     </a:t>
            </a:r>
          </a:p>
          <a:p>
            <a:pPr lvl="0" eaLnBrk="1" hangingPunct="1"/>
            <a:r>
              <a:rPr lang="zh-CN" altLang="en-US" dirty="0"/>
              <a:t>鼓励</a:t>
            </a:r>
            <a:r>
              <a:rPr lang="zh-CN" altLang="en-US" sz="800" dirty="0">
                <a:hlinkClick r:id="rId9" action="ppaction://hlinkpres?slideindex=1&amp;slidetitle="/>
              </a:rPr>
              <a:t>关于鼓励</a:t>
            </a:r>
            <a:r>
              <a:rPr lang="en-US" altLang="zh-CN" sz="800" dirty="0">
                <a:hlinkClick r:id="rId9" action="ppaction://hlinkpres?slideindex=1&amp;slidetitle="/>
              </a:rPr>
              <a:t>.ppt</a:t>
            </a:r>
            <a:r>
              <a:rPr lang="en-US" altLang="zh-CN" sz="800" dirty="0"/>
              <a:t>    </a:t>
            </a:r>
          </a:p>
          <a:p>
            <a:pPr lvl="0" eaLnBrk="1" hangingPunct="1"/>
            <a:r>
              <a:rPr lang="zh-CN" altLang="en-US" dirty="0"/>
              <a:t>沟通</a:t>
            </a:r>
            <a:r>
              <a:rPr lang="zh-CN" altLang="en-US" sz="800" dirty="0">
                <a:hlinkClick r:id="rId10" action="ppaction://hlinkpres?slideindex=1&amp;slidetitle="/>
              </a:rPr>
              <a:t>关于沟通</a:t>
            </a:r>
            <a:r>
              <a:rPr lang="en-US" altLang="zh-CN" sz="800" dirty="0">
                <a:hlinkClick r:id="rId10" action="ppaction://hlinkpres?slideindex=1&amp;slidetitle="/>
              </a:rPr>
              <a:t>.ppt</a:t>
            </a:r>
            <a:endParaRPr lang="en-US" altLang="zh-CN" sz="800" dirty="0"/>
          </a:p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body"/>
          </p:nvPr>
        </p:nvSpPr>
        <p:spPr>
          <a:xfrm>
            <a:off x="468313" y="1600200"/>
            <a:ext cx="8218487" cy="4525963"/>
          </a:xfrm>
        </p:spPr>
        <p:txBody>
          <a:bodyPr vert="horz" wrap="square" lIns="91440" tIns="45720" rIns="91440" bIns="45720" anchor="t"/>
          <a:lstStyle/>
          <a:p>
            <a:pPr lvl="0" eaLnBrk="1" hangingPunct="1">
              <a:buNone/>
            </a:pP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en-US" sz="40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没有融化不了的冰山</a:t>
            </a:r>
            <a:br>
              <a:rPr lang="zh-CN" altLang="en-US" sz="4000" b="1" dirty="0">
                <a:latin typeface="华文隶书" panose="02010800040101010101" pitchFamily="2" charset="-122"/>
                <a:ea typeface="华文隶书" panose="02010800040101010101" pitchFamily="2" charset="-122"/>
              </a:rPr>
            </a:br>
            <a:r>
              <a:rPr lang="zh-CN" altLang="en-US" sz="40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/>
            </a:r>
            <a:br>
              <a:rPr lang="zh-CN" altLang="en-US" sz="4000" b="1" dirty="0">
                <a:latin typeface="华文隶书" panose="02010800040101010101" pitchFamily="2" charset="-122"/>
                <a:ea typeface="华文隶书" panose="02010800040101010101" pitchFamily="2" charset="-122"/>
              </a:rPr>
            </a:br>
            <a:r>
              <a:rPr lang="zh-CN" altLang="en-US" sz="40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            只有不够温暖的太阳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 vert="horz" wrap="square" lIns="91440" tIns="45720" rIns="91440" bIns="45720" anchor="b"/>
          <a:lstStyle/>
          <a:p>
            <a:pPr lvl="0" eaLnBrk="1" hangingPunct="1"/>
            <a:r>
              <a:rPr lang="en-US" altLang="zh-CN" dirty="0"/>
              <a:t>                                    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sz="half"/>
          </p:nvPr>
        </p:nvSpPr>
        <p:spPr>
          <a:xfrm>
            <a:off x="1116013" y="476250"/>
            <a:ext cx="6911975" cy="4525963"/>
          </a:xfrm>
        </p:spPr>
        <p:txBody>
          <a:bodyPr vert="horz" wrap="square" lIns="91440" tIns="45720" rIns="91440" bIns="45720" anchor="t"/>
          <a:lstStyle>
            <a:lvl1pPr lvl="0">
              <a:defRPr sz="2000" kern="1200"/>
            </a:lvl1pPr>
            <a:lvl2pPr lvl="1">
              <a:defRPr sz="1800" kern="1200"/>
            </a:lvl2pPr>
            <a:lvl3pPr lvl="2">
              <a:defRPr sz="1800" kern="1200"/>
            </a:lvl3pPr>
            <a:lvl4pPr lvl="3">
              <a:defRPr sz="1400" kern="1200"/>
            </a:lvl4pPr>
            <a:lvl5pPr lvl="4">
              <a:defRPr sz="1400" kern="1200"/>
            </a:lvl5pPr>
          </a:lstStyle>
          <a:p>
            <a:pPr lvl="0" eaLnBrk="1" hangingPunct="1">
              <a:buFont typeface="Wingdings 2" panose="05020102010507070707" pitchFamily="18" charset="2"/>
              <a:buNone/>
            </a:pPr>
            <a:r>
              <a:rPr lang="en-US" altLang="zh-CN" sz="2800" dirty="0"/>
              <a:t>        </a:t>
            </a:r>
            <a:r>
              <a:rPr lang="zh-CN" altLang="en-US" sz="4400" b="1" dirty="0">
                <a:solidFill>
                  <a:srgbClr val="CC0000"/>
                </a:solidFill>
              </a:rPr>
              <a:t>陪伴   协助   支持</a:t>
            </a:r>
          </a:p>
          <a:p>
            <a:pPr lvl="0" eaLnBrk="1" hangingPunct="1">
              <a:buFont typeface="Wingdings 2" panose="05020102010507070707" pitchFamily="18" charset="2"/>
              <a:buNone/>
            </a:pPr>
            <a:r>
              <a:rPr lang="zh-CN" altLang="en-US" sz="4400" b="1" dirty="0">
                <a:solidFill>
                  <a:srgbClr val="003300"/>
                </a:solidFill>
              </a:rPr>
              <a:t>       </a:t>
            </a:r>
          </a:p>
        </p:txBody>
      </p:sp>
      <p:pic>
        <p:nvPicPr>
          <p:cNvPr id="16388" name="Picture 4" descr="练胆量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5" y="1484313"/>
            <a:ext cx="5543550" cy="51847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>
          <a:xfrm>
            <a:off x="1277938" y="1965325"/>
            <a:ext cx="3149600" cy="1143000"/>
          </a:xfrm>
        </p:spPr>
        <p:txBody>
          <a:bodyPr vert="horz" wrap="square" lIns="91440" tIns="45720" rIns="91440" bIns="45720" anchor="ctr"/>
          <a:lstStyle/>
          <a:p>
            <a:r>
              <a:rPr lang="zh-CN" altLang="en-US" sz="6600" dirty="0">
                <a:ea typeface="华文新魏" panose="02010800040101010101" pitchFamily="2" charset="-122"/>
              </a:rPr>
              <a:t>谢 谢</a:t>
            </a:r>
            <a:r>
              <a:rPr lang="en-US" altLang="zh-CN" sz="6600" dirty="0">
                <a:ea typeface="华文新魏" panose="02010800040101010101" pitchFamily="2" charset="-122"/>
              </a:rPr>
              <a:t/>
            </a:r>
            <a:br>
              <a:rPr lang="en-US" altLang="zh-CN" sz="6600" dirty="0">
                <a:ea typeface="华文新魏" panose="02010800040101010101" pitchFamily="2" charset="-122"/>
              </a:rPr>
            </a:br>
            <a:r>
              <a:rPr lang="zh-CN" altLang="en-US" sz="6600" dirty="0">
                <a:ea typeface="华文新魏" panose="02010800040101010101" pitchFamily="2" charset="-122"/>
              </a:rPr>
              <a:t>倾 听！</a:t>
            </a:r>
          </a:p>
        </p:txBody>
      </p:sp>
      <p:pic>
        <p:nvPicPr>
          <p:cNvPr id="2" name="图片 1" descr="微信图片_20170411123749"/>
          <p:cNvPicPr>
            <a:picLocks noChangeAspect="1"/>
          </p:cNvPicPr>
          <p:nvPr/>
        </p:nvPicPr>
        <p:blipFill>
          <a:blip r:embed="rId2"/>
          <a:srcRect l="9274" t="24181" r="9203" b="18899"/>
          <a:stretch>
            <a:fillRect/>
          </a:stretch>
        </p:blipFill>
        <p:spPr>
          <a:xfrm>
            <a:off x="4427855" y="779145"/>
            <a:ext cx="4392930" cy="54616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zh-CN" altLang="en-US" sz="4000" dirty="0"/>
              <a:t>面对孩子的行为，您们：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ED740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最关注的问题是什么？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rgbClr val="ED740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ED740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面对这些，有哪些困扰？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ED740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有怎样的期待？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rgbClr val="ED740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ED740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。。。 。。。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ED740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 vert="horz" wrap="square" lIns="91440" tIns="45720" rIns="91440" bIns="45720" anchor="ctr"/>
          <a:lstStyle/>
          <a:p>
            <a:pPr lvl="0" eaLnBrk="1" hangingPunct="1"/>
            <a:endParaRPr lang="zh-CN" altLang="en-US" dirty="0"/>
          </a:p>
        </p:txBody>
      </p:sp>
      <p:sp>
        <p:nvSpPr>
          <p:cNvPr id="6147" name="Rectangle 3"/>
          <p:cNvSpPr>
            <a:spLocks noGrp="1"/>
          </p:cNvSpPr>
          <p:nvPr>
            <p:ph type="body"/>
          </p:nvPr>
        </p:nvSpPr>
        <p:spPr>
          <a:xfrm>
            <a:off x="457200" y="1905000"/>
            <a:ext cx="8229600" cy="4114800"/>
          </a:xfrm>
        </p:spPr>
        <p:txBody>
          <a:bodyPr vert="horz" wrap="square" lIns="91440" tIns="45720" rIns="91440" bIns="45720" anchor="t"/>
          <a:lstStyle/>
          <a:p>
            <a:pPr lvl="0" algn="ctr" eaLnBrk="1" hangingPunct="1">
              <a:buNone/>
            </a:pPr>
            <a:r>
              <a:rPr lang="zh-CN" altLang="en-US" dirty="0"/>
              <a:t>奇妙的图形</a:t>
            </a:r>
          </a:p>
        </p:txBody>
      </p:sp>
      <p:pic>
        <p:nvPicPr>
          <p:cNvPr id="6148" name="Picture 4" descr="4703465625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063" y="55563"/>
            <a:ext cx="5794375" cy="67325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612775" y="1196975"/>
            <a:ext cx="7772400" cy="1143000"/>
          </a:xfrm>
        </p:spPr>
        <p:txBody>
          <a:bodyPr vert="horz" wrap="square" lIns="91440" tIns="45720" rIns="91440" bIns="45720" anchor="b"/>
          <a:lstStyle/>
          <a:p>
            <a:pPr lvl="0" algn="ctr" eaLnBrk="1" hangingPunct="1"/>
            <a:r>
              <a:rPr lang="zh-CN" altLang="en-US" sz="4800" dirty="0">
                <a:ea typeface="华文新魏" panose="02010800040101010101" pitchFamily="2" charset="-122"/>
              </a:rPr>
              <a:t>行为的由来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/>
          </p:nvPr>
        </p:nvSpPr>
        <p:spPr>
          <a:xfrm>
            <a:off x="758825" y="2943225"/>
            <a:ext cx="7626350" cy="2438400"/>
          </a:xfrm>
        </p:spPr>
        <p:txBody>
          <a:bodyPr vert="horz" wrap="square" lIns="91440" tIns="45720" rIns="91440" bIns="45720" anchor="t"/>
          <a:lstStyle/>
          <a:p>
            <a:pPr lvl="0" indent="-257175" eaLnBrk="1" hangingPunct="1"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经典条件反射</a:t>
            </a:r>
          </a:p>
          <a:p>
            <a:pPr lvl="0" indent="-257175" eaLnBrk="1" hangingPunct="1">
              <a:buNone/>
            </a:pPr>
            <a:endParaRPr lang="zh-CN" altLang="en-US" sz="3200" dirty="0">
              <a:solidFill>
                <a:srgbClr val="00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1257300" y="457200"/>
            <a:ext cx="7772400" cy="76200"/>
          </a:xfrm>
        </p:spPr>
        <p:txBody>
          <a:bodyPr vert="horz" wrap="square" lIns="91440" tIns="45720" rIns="91440" bIns="45720" anchor="ctr"/>
          <a:lstStyle/>
          <a:p>
            <a:endParaRPr lang="zh-CN" altLang="en-US" dirty="0"/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>
          <a:xfrm>
            <a:off x="539750" y="381000"/>
            <a:ext cx="8489950" cy="6477000"/>
          </a:xfrm>
        </p:spPr>
        <p:txBody>
          <a:bodyPr vert="horz" wrap="square" lIns="91440" tIns="45720" rIns="91440" bIns="45720" anchor="t"/>
          <a:lstStyle/>
          <a:p>
            <a:pPr algn="ctr">
              <a:buFont typeface="Wingdings" panose="05000000000000000000" pitchFamily="2" charset="2"/>
              <a:buNone/>
            </a:pPr>
            <a:endParaRPr lang="en-US" altLang="zh-CN" dirty="0">
              <a:ea typeface="华文新魏" panose="02010800040101010101" pitchFamily="2" charset="-122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zh-CN" altLang="en-US" dirty="0">
                <a:ea typeface="华文新魏" panose="02010800040101010101" pitchFamily="2" charset="-122"/>
              </a:rPr>
              <a:t>          艾里克森关于人生发展的八个阶段及各阶段发展主题</a:t>
            </a:r>
          </a:p>
        </p:txBody>
      </p:sp>
      <p:graphicFrame>
        <p:nvGraphicFramePr>
          <p:cNvPr id="8196" name="表格 8195"/>
          <p:cNvGraphicFramePr/>
          <p:nvPr/>
        </p:nvGraphicFramePr>
        <p:xfrm>
          <a:off x="1600200" y="1447800"/>
          <a:ext cx="7315200" cy="5191125"/>
        </p:xfrm>
        <a:graphic>
          <a:graphicData uri="http://schemas.openxmlformats.org/drawingml/2006/table">
            <a:tbl>
              <a:tblPr/>
              <a:tblGrid>
                <a:gridCol w="493713"/>
                <a:gridCol w="1314450"/>
                <a:gridCol w="3678237"/>
                <a:gridCol w="1828800"/>
              </a:tblGrid>
              <a:tr h="576263"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阶段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发展         克服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发展的主题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婴儿期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信任        不信任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学习信任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2"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儿童早期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自主        羞怯、疑虑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成为自主者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学前期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主动         内疚感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发展主动性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学龄期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自信           自卑感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变得自信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2"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青年期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自我同一性           同一性混乱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建立同一感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成年早期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亲密感           孤独感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承担社会义务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成年中期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创造力          自我专注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显示创造力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2"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老年期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完善感          绝望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 dirty="0"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达到完善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51" name="Line 92"/>
          <p:cNvSpPr/>
          <p:nvPr/>
        </p:nvSpPr>
        <p:spPr>
          <a:xfrm>
            <a:off x="4876800" y="2286000"/>
            <a:ext cx="533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52" name="Line 93"/>
          <p:cNvSpPr/>
          <p:nvPr/>
        </p:nvSpPr>
        <p:spPr>
          <a:xfrm>
            <a:off x="4800600" y="3352800"/>
            <a:ext cx="533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53" name="Line 94"/>
          <p:cNvSpPr/>
          <p:nvPr/>
        </p:nvSpPr>
        <p:spPr>
          <a:xfrm>
            <a:off x="4876800" y="3962400"/>
            <a:ext cx="533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54" name="Line 95"/>
          <p:cNvSpPr/>
          <p:nvPr/>
        </p:nvSpPr>
        <p:spPr>
          <a:xfrm>
            <a:off x="4572000" y="2819400"/>
            <a:ext cx="533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55" name="Line 96"/>
          <p:cNvSpPr/>
          <p:nvPr/>
        </p:nvSpPr>
        <p:spPr>
          <a:xfrm>
            <a:off x="4953000" y="4572000"/>
            <a:ext cx="533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56" name="Line 97"/>
          <p:cNvSpPr/>
          <p:nvPr/>
        </p:nvSpPr>
        <p:spPr>
          <a:xfrm>
            <a:off x="4876800" y="5715000"/>
            <a:ext cx="533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57" name="Line 98"/>
          <p:cNvSpPr/>
          <p:nvPr/>
        </p:nvSpPr>
        <p:spPr>
          <a:xfrm>
            <a:off x="5105400" y="6248400"/>
            <a:ext cx="533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58" name="Line 99"/>
          <p:cNvSpPr/>
          <p:nvPr/>
        </p:nvSpPr>
        <p:spPr>
          <a:xfrm>
            <a:off x="4953000" y="1676400"/>
            <a:ext cx="533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59" name="Line 100"/>
          <p:cNvSpPr/>
          <p:nvPr/>
        </p:nvSpPr>
        <p:spPr>
          <a:xfrm>
            <a:off x="4953000" y="5105400"/>
            <a:ext cx="533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612775" y="1196975"/>
            <a:ext cx="7772400" cy="1143000"/>
          </a:xfrm>
        </p:spPr>
        <p:txBody>
          <a:bodyPr vert="horz" wrap="square" lIns="91440" tIns="45720" rIns="91440" bIns="45720" anchor="b"/>
          <a:lstStyle/>
          <a:p>
            <a:pPr lvl="0" algn="ctr" eaLnBrk="1" hangingPunct="1"/>
            <a:r>
              <a:rPr lang="zh-CN" altLang="en-US" sz="4800" dirty="0">
                <a:ea typeface="华文新魏" panose="02010800040101010101" pitchFamily="2" charset="-122"/>
              </a:rPr>
              <a:t>行为的由来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/>
          </p:nvPr>
        </p:nvSpPr>
        <p:spPr>
          <a:xfrm>
            <a:off x="758825" y="2943225"/>
            <a:ext cx="7626350" cy="2438400"/>
          </a:xfrm>
        </p:spPr>
        <p:txBody>
          <a:bodyPr vert="horz" wrap="square" lIns="91440" tIns="45720" rIns="91440" bIns="45720" anchor="t"/>
          <a:lstStyle/>
          <a:p>
            <a:pPr lvl="0" indent="-257175" eaLnBrk="1" hangingPunct="1"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经典条件反射</a:t>
            </a:r>
          </a:p>
          <a:p>
            <a:pPr lvl="0" indent="-257175" eaLnBrk="1" hangingPunct="1"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操作性条件反射（奖励性学习）</a:t>
            </a:r>
          </a:p>
          <a:p>
            <a:pPr lvl="0" indent="-257175" eaLnBrk="1" hangingPunct="1">
              <a:buNone/>
            </a:pPr>
            <a:endParaRPr lang="zh-CN" altLang="en-US" sz="3200" dirty="0">
              <a:solidFill>
                <a:srgbClr val="00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buNone/>
            </a:pPr>
            <a:endParaRPr lang="zh-CN" altLang="en-US" dirty="0"/>
          </a:p>
          <a:p>
            <a:pPr eaLnBrk="1" hangingPunct="1">
              <a:buNone/>
            </a:pPr>
            <a:endParaRPr lang="zh-CN" altLang="en-US" dirty="0"/>
          </a:p>
        </p:txBody>
      </p:sp>
      <p:sp>
        <p:nvSpPr>
          <p:cNvPr id="10243" name="Rectangle 2"/>
          <p:cNvSpPr>
            <a:spLocks noGrp="1"/>
          </p:cNvSpPr>
          <p:nvPr/>
        </p:nvSpPr>
        <p:spPr>
          <a:xfrm>
            <a:off x="2657475" y="449263"/>
            <a:ext cx="4000500" cy="7937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r>
              <a:rPr lang="zh-CN" altLang="en-US" sz="2800" b="1" dirty="0">
                <a:solidFill>
                  <a:srgbClr val="6600FF"/>
                </a:solidFill>
                <a:latin typeface="Arial" panose="020B0604020202020204" pitchFamily="34" charset="0"/>
                <a:ea typeface="黑体" pitchFamily="49" charset="-122"/>
              </a:rPr>
              <a:t>马斯洛的需求层次理论</a:t>
            </a:r>
          </a:p>
        </p:txBody>
      </p:sp>
      <p:sp>
        <p:nvSpPr>
          <p:cNvPr id="10244" name="AutoShape 3"/>
          <p:cNvSpPr/>
          <p:nvPr/>
        </p:nvSpPr>
        <p:spPr>
          <a:xfrm rot="10800000">
            <a:off x="1057275" y="4392613"/>
            <a:ext cx="6911975" cy="2492375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0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0" name="AutoShape 4"/>
          <p:cNvSpPr>
            <a:spLocks noChangeArrowheads="1"/>
          </p:cNvSpPr>
          <p:nvPr/>
        </p:nvSpPr>
        <p:spPr bwMode="auto">
          <a:xfrm>
            <a:off x="2882900" y="1425575"/>
            <a:ext cx="3241675" cy="2663825"/>
          </a:xfrm>
          <a:prstGeom prst="triangle">
            <a:avLst>
              <a:gd name="adj" fmla="val 50000"/>
            </a:avLst>
          </a:prstGeom>
          <a:solidFill>
            <a:srgbClr val="99CC00"/>
          </a:solidFill>
          <a:ln w="25400" cap="flat" cmpd="sng">
            <a:solidFill>
              <a:schemeClr val="bg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3713163" y="5153025"/>
            <a:ext cx="232886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ea typeface="楷体_GB2312" pitchFamily="49" charset="-122"/>
              </a:rPr>
              <a:t>归属与爱的需要</a:t>
            </a: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3863975" y="4521200"/>
            <a:ext cx="14097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ea typeface="楷体_GB2312" pitchFamily="49" charset="-122"/>
              </a:rPr>
              <a:t>尊重需要</a:t>
            </a:r>
          </a:p>
        </p:txBody>
      </p:sp>
      <p:sp>
        <p:nvSpPr>
          <p:cNvPr id="11273" name="Text Box 14"/>
          <p:cNvSpPr txBox="1">
            <a:spLocks noChangeArrowheads="1"/>
          </p:cNvSpPr>
          <p:nvPr/>
        </p:nvSpPr>
        <p:spPr bwMode="auto">
          <a:xfrm>
            <a:off x="3406775" y="3448050"/>
            <a:ext cx="26352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ea typeface="楷体_GB2312" pitchFamily="49" charset="-122"/>
              </a:rPr>
              <a:t>求知与理解的需要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3806825" y="2808288"/>
            <a:ext cx="1716088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ea typeface="楷体_GB2312" pitchFamily="49" charset="-122"/>
              </a:rPr>
              <a:t>审美的需要</a:t>
            </a:r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3959225" y="1762125"/>
            <a:ext cx="1466850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lvl="0" eaLnBrk="1" hangingPunct="1"/>
            <a:r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ea typeface="楷体_GB2312" pitchFamily="49" charset="-122"/>
              </a:rPr>
              <a:t>自我实现</a:t>
            </a:r>
          </a:p>
          <a:p>
            <a:pPr lvl="0" eaLnBrk="1" hangingPunct="1"/>
            <a:r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ea typeface="楷体_GB2312" pitchFamily="49" charset="-122"/>
              </a:rPr>
              <a:t>的需要</a:t>
            </a: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3959225" y="6427788"/>
            <a:ext cx="14097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ea typeface="楷体_GB2312" pitchFamily="49" charset="-122"/>
              </a:rPr>
              <a:t>生理需要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3959225" y="5845175"/>
            <a:ext cx="14097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ea typeface="楷体_GB2312" pitchFamily="49" charset="-122"/>
              </a:rPr>
              <a:t>安全需要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206375" y="4981575"/>
            <a:ext cx="1728788" cy="863600"/>
            <a:chOff x="0" y="0"/>
            <a:chExt cx="1089" cy="544"/>
          </a:xfrm>
        </p:grpSpPr>
        <p:sp>
          <p:nvSpPr>
            <p:cNvPr id="11279" name="AutoShape 18"/>
            <p:cNvSpPr>
              <a:spLocks noChangeArrowheads="1"/>
            </p:cNvSpPr>
            <p:nvPr/>
          </p:nvSpPr>
          <p:spPr bwMode="auto">
            <a:xfrm>
              <a:off x="0" y="0"/>
              <a:ext cx="1089" cy="544"/>
            </a:xfrm>
            <a:prstGeom prst="homePlate">
              <a:avLst>
                <a:gd name="adj" fmla="val 50046"/>
              </a:avLst>
            </a:prstGeom>
            <a:gradFill rotWithShape="1">
              <a:gsLst>
                <a:gs pos="0">
                  <a:srgbClr val="7A8692"/>
                </a:gs>
                <a:gs pos="50000">
                  <a:schemeClr val="accent1"/>
                </a:gs>
                <a:gs pos="100000">
                  <a:srgbClr val="7A8692"/>
                </a:gs>
              </a:gsLst>
              <a:lin ang="5400000" scaled="1"/>
            </a:gradFill>
            <a:ln w="25400" cap="flat" cmpd="sng">
              <a:solidFill>
                <a:schemeClr val="bg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80" name="Text Box 19"/>
            <p:cNvSpPr txBox="1">
              <a:spLocks noChangeArrowheads="1"/>
            </p:cNvSpPr>
            <p:nvPr/>
          </p:nvSpPr>
          <p:spPr bwMode="auto">
            <a:xfrm>
              <a:off x="0" y="90"/>
              <a:ext cx="908" cy="2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1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ea"/>
                </a:rPr>
                <a:t>生存需要</a:t>
              </a: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</a:endParaRPr>
            </a:p>
          </p:txBody>
        </p:sp>
      </p:grpSp>
      <p:grpSp>
        <p:nvGrpSpPr>
          <p:cNvPr id="3" name="Group 20"/>
          <p:cNvGrpSpPr/>
          <p:nvPr/>
        </p:nvGrpSpPr>
        <p:grpSpPr>
          <a:xfrm>
            <a:off x="1430338" y="2173288"/>
            <a:ext cx="1728787" cy="863600"/>
            <a:chOff x="0" y="0"/>
            <a:chExt cx="1089" cy="544"/>
          </a:xfrm>
        </p:grpSpPr>
        <p:sp>
          <p:nvSpPr>
            <p:cNvPr id="11282" name="AutoShape 21"/>
            <p:cNvSpPr>
              <a:spLocks noChangeArrowheads="1"/>
            </p:cNvSpPr>
            <p:nvPr/>
          </p:nvSpPr>
          <p:spPr bwMode="auto">
            <a:xfrm>
              <a:off x="0" y="0"/>
              <a:ext cx="1089" cy="544"/>
            </a:xfrm>
            <a:prstGeom prst="homePlate">
              <a:avLst>
                <a:gd name="adj" fmla="val 50046"/>
              </a:avLst>
            </a:prstGeom>
            <a:gradFill rotWithShape="1">
              <a:gsLst>
                <a:gs pos="0">
                  <a:srgbClr val="7A8692"/>
                </a:gs>
                <a:gs pos="50000">
                  <a:schemeClr val="accent1"/>
                </a:gs>
                <a:gs pos="100000">
                  <a:srgbClr val="7A8692"/>
                </a:gs>
              </a:gsLst>
              <a:lin ang="5400000" scaled="1"/>
            </a:gradFill>
            <a:ln w="25400" cap="flat" cmpd="sng">
              <a:solidFill>
                <a:schemeClr val="bg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83" name="Text Box 22"/>
            <p:cNvSpPr txBox="1">
              <a:spLocks noChangeArrowheads="1"/>
            </p:cNvSpPr>
            <p:nvPr/>
          </p:nvSpPr>
          <p:spPr bwMode="auto">
            <a:xfrm>
              <a:off x="0" y="90"/>
              <a:ext cx="908" cy="28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1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幼圆" panose="02010509060101010101" pitchFamily="49" charset="-122"/>
                  <a:cs typeface="+mn-ea"/>
                </a:rPr>
                <a:t>成长</a:t>
              </a:r>
              <a:r>
                <a:rPr kumimoji="0" lang="zh-CN" altLang="en-US" sz="1800" b="0" i="0" u="none" strike="noStrike" kern="1200" cap="none" spc="0" normalizeH="0" baseline="0" noProof="1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ea"/>
                </a:rPr>
                <a:t>需要</a:t>
              </a: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612775" y="1196975"/>
            <a:ext cx="7772400" cy="1143000"/>
          </a:xfrm>
        </p:spPr>
        <p:txBody>
          <a:bodyPr vert="horz" wrap="square" lIns="91440" tIns="45720" rIns="91440" bIns="45720" anchor="b"/>
          <a:lstStyle/>
          <a:p>
            <a:pPr lvl="0" algn="ctr" eaLnBrk="1" hangingPunct="1"/>
            <a:r>
              <a:rPr lang="zh-CN" altLang="en-US" sz="4800" dirty="0">
                <a:ea typeface="华文新魏" panose="02010800040101010101" pitchFamily="2" charset="-122"/>
              </a:rPr>
              <a:t>行为的由来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/>
          </p:nvPr>
        </p:nvSpPr>
        <p:spPr>
          <a:xfrm>
            <a:off x="758825" y="2613025"/>
            <a:ext cx="7626350" cy="2438400"/>
          </a:xfrm>
        </p:spPr>
        <p:txBody>
          <a:bodyPr vert="horz" wrap="square" lIns="91440" tIns="45720" rIns="91440" bIns="45720" anchor="t"/>
          <a:lstStyle/>
          <a:p>
            <a:pPr lvl="0" indent="-257175" eaLnBrk="1" hangingPunct="1"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经典条件反射</a:t>
            </a:r>
          </a:p>
          <a:p>
            <a:pPr lvl="0" indent="-257175" eaLnBrk="1" hangingPunct="1"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操作性条件反射（奖励性学习）</a:t>
            </a:r>
          </a:p>
          <a:p>
            <a:pPr lvl="0" indent="-257175" eaLnBrk="1" hangingPunct="1"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社会学习理论</a:t>
            </a:r>
          </a:p>
          <a:p>
            <a:pPr lvl="0" indent="-257175" eaLnBrk="1" hangingPunct="1">
              <a:buNone/>
            </a:pPr>
            <a:endParaRPr lang="zh-CN" altLang="en-US" sz="3200" dirty="0">
              <a:solidFill>
                <a:srgbClr val="00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人一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905000"/>
            <a:ext cx="1778000" cy="3733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ext Box 3"/>
          <p:cNvSpPr txBox="1"/>
          <p:nvPr/>
        </p:nvSpPr>
        <p:spPr>
          <a:xfrm>
            <a:off x="1042988" y="333375"/>
            <a:ext cx="3457575" cy="5191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sz="2800" b="1" u="sng" dirty="0">
                <a:solidFill>
                  <a:srgbClr val="CC99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个性形成的重要经历</a:t>
            </a:r>
          </a:p>
        </p:txBody>
      </p:sp>
      <p:sp>
        <p:nvSpPr>
          <p:cNvPr id="12292" name="Text Box 4"/>
          <p:cNvSpPr txBox="1"/>
          <p:nvPr/>
        </p:nvSpPr>
        <p:spPr>
          <a:xfrm>
            <a:off x="1096963" y="1143000"/>
            <a:ext cx="1752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、家庭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293" name="Text Box 5"/>
          <p:cNvSpPr txBox="1"/>
          <p:nvPr/>
        </p:nvSpPr>
        <p:spPr>
          <a:xfrm>
            <a:off x="5821363" y="1219200"/>
            <a:ext cx="2743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、学校  社会</a:t>
            </a:r>
            <a:endParaRPr lang="zh-CN" altLang="en-US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2294" name="Line 6"/>
          <p:cNvSpPr/>
          <p:nvPr/>
        </p:nvSpPr>
        <p:spPr>
          <a:xfrm rot="-600652">
            <a:off x="1706563" y="1905000"/>
            <a:ext cx="1676400" cy="11430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295" name="Line 7"/>
          <p:cNvSpPr/>
          <p:nvPr/>
        </p:nvSpPr>
        <p:spPr>
          <a:xfrm rot="7856037">
            <a:off x="6183313" y="2754313"/>
            <a:ext cx="1760537" cy="968375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296" name="Line 8"/>
          <p:cNvSpPr/>
          <p:nvPr/>
        </p:nvSpPr>
        <p:spPr>
          <a:xfrm rot="-1430136">
            <a:off x="1477963" y="2590800"/>
            <a:ext cx="1676400" cy="12192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297" name="Line 9"/>
          <p:cNvSpPr/>
          <p:nvPr/>
        </p:nvSpPr>
        <p:spPr>
          <a:xfrm rot="-1969680">
            <a:off x="1401763" y="3352800"/>
            <a:ext cx="1754187" cy="11430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298" name="Line 10"/>
          <p:cNvSpPr/>
          <p:nvPr/>
        </p:nvSpPr>
        <p:spPr>
          <a:xfrm rot="-3255381">
            <a:off x="1477963" y="4876800"/>
            <a:ext cx="1828800" cy="10668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299" name="Line 11"/>
          <p:cNvSpPr/>
          <p:nvPr/>
        </p:nvSpPr>
        <p:spPr>
          <a:xfrm rot="8896390">
            <a:off x="6278563" y="3429000"/>
            <a:ext cx="1790700" cy="1082675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00" name="Line 12"/>
          <p:cNvSpPr/>
          <p:nvPr/>
        </p:nvSpPr>
        <p:spPr>
          <a:xfrm rot="7137868">
            <a:off x="6011863" y="2019300"/>
            <a:ext cx="1600200" cy="10668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01" name="Line 13"/>
          <p:cNvSpPr/>
          <p:nvPr/>
        </p:nvSpPr>
        <p:spPr>
          <a:xfrm rot="9803839">
            <a:off x="6278563" y="4191000"/>
            <a:ext cx="1708150" cy="1025525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02" name="Line 14"/>
          <p:cNvSpPr/>
          <p:nvPr/>
        </p:nvSpPr>
        <p:spPr>
          <a:xfrm rot="10124147">
            <a:off x="6126163" y="4800600"/>
            <a:ext cx="1600200" cy="10668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03" name="Line 15"/>
          <p:cNvSpPr/>
          <p:nvPr/>
        </p:nvSpPr>
        <p:spPr>
          <a:xfrm rot="-2571112">
            <a:off x="1401763" y="4114800"/>
            <a:ext cx="1754187" cy="11430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04" name="Text Box 16"/>
          <p:cNvSpPr txBox="1"/>
          <p:nvPr/>
        </p:nvSpPr>
        <p:spPr>
          <a:xfrm>
            <a:off x="533400" y="1981200"/>
            <a:ext cx="549275" cy="3505200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vert="eaVer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b="1" dirty="0">
                <a:latin typeface="Tahoma" panose="020B0604030504040204" pitchFamily="34" charset="0"/>
                <a:ea typeface="黑体" pitchFamily="49" charset="-122"/>
              </a:rPr>
              <a:t>  </a:t>
            </a:r>
            <a:r>
              <a:rPr lang="zh-CN" altLang="en-US" b="1" dirty="0">
                <a:solidFill>
                  <a:srgbClr val="006600"/>
                </a:solidFill>
                <a:latin typeface="Tahoma" panose="020B0604030504040204" pitchFamily="34" charset="0"/>
                <a:ea typeface="黑体" pitchFamily="49" charset="-122"/>
              </a:rPr>
              <a:t>（父亲、母亲、家人）</a:t>
            </a:r>
            <a:endParaRPr lang="zh-CN" altLang="en-US" b="1" dirty="0">
              <a:latin typeface="Tahoma" panose="020B0604030504040204" pitchFamily="34" charset="0"/>
              <a:ea typeface="黑体" pitchFamily="49" charset="-122"/>
            </a:endParaRPr>
          </a:p>
        </p:txBody>
      </p:sp>
      <p:sp>
        <p:nvSpPr>
          <p:cNvPr id="12305" name="Text Box 17"/>
          <p:cNvSpPr txBox="1"/>
          <p:nvPr/>
        </p:nvSpPr>
        <p:spPr>
          <a:xfrm>
            <a:off x="8305800" y="2133600"/>
            <a:ext cx="549275" cy="3124200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vert="eaVer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solidFill>
                  <a:srgbClr val="006600"/>
                </a:solidFill>
                <a:latin typeface="Tahoma" panose="020B0604030504040204" pitchFamily="34" charset="0"/>
                <a:ea typeface="黑体" pitchFamily="49" charset="-122"/>
              </a:rPr>
              <a:t>老师、同学、其他人</a:t>
            </a:r>
            <a:endParaRPr lang="zh-CN" altLang="en-US" dirty="0">
              <a:solidFill>
                <a:srgbClr val="0066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2306" name="Text Box 18"/>
          <p:cNvSpPr txBox="1"/>
          <p:nvPr/>
        </p:nvSpPr>
        <p:spPr>
          <a:xfrm>
            <a:off x="3078163" y="6019800"/>
            <a:ext cx="3581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成  长  的  助  力</a:t>
            </a:r>
          </a:p>
        </p:txBody>
      </p:sp>
      <p:sp>
        <p:nvSpPr>
          <p:cNvPr id="12307" name="Text Box 19"/>
          <p:cNvSpPr txBox="1"/>
          <p:nvPr/>
        </p:nvSpPr>
        <p:spPr>
          <a:xfrm rot="1347924">
            <a:off x="2087563" y="19050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接   纳</a:t>
            </a:r>
          </a:p>
        </p:txBody>
      </p:sp>
      <p:sp>
        <p:nvSpPr>
          <p:cNvPr id="12308" name="Text Box 20"/>
          <p:cNvSpPr txBox="1"/>
          <p:nvPr/>
        </p:nvSpPr>
        <p:spPr>
          <a:xfrm rot="820155">
            <a:off x="1858963" y="25908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欣  赏</a:t>
            </a:r>
            <a:endParaRPr lang="zh-CN" altLang="en-US" b="1" dirty="0">
              <a:solidFill>
                <a:srgbClr val="FFFF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2309" name="Text Box 21"/>
          <p:cNvSpPr txBox="1"/>
          <p:nvPr/>
        </p:nvSpPr>
        <p:spPr>
          <a:xfrm rot="87068">
            <a:off x="1706563" y="3352800"/>
            <a:ext cx="1676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被关心</a:t>
            </a:r>
          </a:p>
        </p:txBody>
      </p:sp>
      <p:sp>
        <p:nvSpPr>
          <p:cNvPr id="12310" name="Text Box 22"/>
          <p:cNvSpPr txBox="1"/>
          <p:nvPr/>
        </p:nvSpPr>
        <p:spPr>
          <a:xfrm rot="-1194591">
            <a:off x="1706563" y="48768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被注意</a:t>
            </a:r>
          </a:p>
        </p:txBody>
      </p:sp>
      <p:sp>
        <p:nvSpPr>
          <p:cNvPr id="12311" name="Text Box 23"/>
          <p:cNvSpPr txBox="1"/>
          <p:nvPr/>
        </p:nvSpPr>
        <p:spPr>
          <a:xfrm rot="1280541">
            <a:off x="6507163" y="48768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被重视</a:t>
            </a:r>
          </a:p>
        </p:txBody>
      </p:sp>
      <p:sp>
        <p:nvSpPr>
          <p:cNvPr id="12312" name="Text Box 24"/>
          <p:cNvSpPr txBox="1"/>
          <p:nvPr/>
        </p:nvSpPr>
        <p:spPr>
          <a:xfrm rot="-1527609">
            <a:off x="6202363" y="19812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称  赞</a:t>
            </a:r>
          </a:p>
        </p:txBody>
      </p:sp>
      <p:sp>
        <p:nvSpPr>
          <p:cNvPr id="12313" name="Text Box 25"/>
          <p:cNvSpPr txBox="1"/>
          <p:nvPr/>
        </p:nvSpPr>
        <p:spPr>
          <a:xfrm rot="716647">
            <a:off x="6735763" y="41910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被肯 定</a:t>
            </a:r>
            <a:endParaRPr lang="zh-CN" altLang="en-US" b="1" dirty="0">
              <a:solidFill>
                <a:srgbClr val="FFFF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2314" name="Text Box 26"/>
          <p:cNvSpPr txBox="1"/>
          <p:nvPr/>
        </p:nvSpPr>
        <p:spPr>
          <a:xfrm rot="-179903">
            <a:off x="6735763" y="34290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被爱护</a:t>
            </a:r>
            <a:endParaRPr lang="zh-CN" altLang="en-US" b="1" dirty="0">
              <a:solidFill>
                <a:srgbClr val="FFFF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2315" name="Text Box 27"/>
          <p:cNvSpPr txBox="1"/>
          <p:nvPr/>
        </p:nvSpPr>
        <p:spPr>
          <a:xfrm rot="-1469846">
            <a:off x="6507163" y="2590800"/>
            <a:ext cx="152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鼓  励</a:t>
            </a:r>
          </a:p>
        </p:txBody>
      </p:sp>
      <p:sp>
        <p:nvSpPr>
          <p:cNvPr id="12316" name="Text Box 28"/>
          <p:cNvSpPr txBox="1"/>
          <p:nvPr/>
        </p:nvSpPr>
        <p:spPr>
          <a:xfrm rot="-613506">
            <a:off x="1630363" y="41910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宋体" panose="02010600030101010101" pitchFamily="2" charset="-122"/>
              </a:rPr>
              <a:t>被了解</a:t>
            </a:r>
            <a:endParaRPr lang="zh-CN" altLang="en-US" b="1" dirty="0">
              <a:solidFill>
                <a:srgbClr val="FFFF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2317" name="Text Box 29"/>
          <p:cNvSpPr txBox="1"/>
          <p:nvPr/>
        </p:nvSpPr>
        <p:spPr>
          <a:xfrm>
            <a:off x="533400" y="6324600"/>
            <a:ext cx="685800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sz="1000" dirty="0">
                <a:latin typeface="Tahoma" panose="020B0604030504040204" pitchFamily="34" charset="0"/>
                <a:ea typeface="宋体" panose="02010600030101010101" pitchFamily="2" charset="-122"/>
                <a:hlinkClick r:id="rId3" action="ppaction://hlinkpres?slideindex=1&amp;slidetitle="/>
              </a:rPr>
              <a:t>接纳</a:t>
            </a:r>
            <a:r>
              <a:rPr lang="en-US" altLang="zh-CN" sz="1000" dirty="0">
                <a:latin typeface="Tahoma" panose="020B0604030504040204" pitchFamily="34" charset="0"/>
                <a:ea typeface="宋体" panose="02010600030101010101" pitchFamily="2" charset="-122"/>
                <a:hlinkClick r:id="rId3" action="ppaction://hlinkpres?slideindex=1&amp;slidetitle="/>
              </a:rPr>
              <a:t>.ppt</a:t>
            </a:r>
            <a:endParaRPr lang="en-US" altLang="zh-CN" sz="1000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橙子量腰围">
  <a:themeElements>
    <a:clrScheme name="橙子量腰围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橙子量腰围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橙子量腰围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橙子量腰围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橙子量腰围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橙子量腰围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橙子量腰围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橙子量腰围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橙子量腰围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橙子量腰围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橙子量腰围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橙子量腰围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橙子量腰围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橙子量腰围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全屏显示(4:3)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默认设计模板</vt:lpstr>
      <vt:lpstr>橙子量腰围</vt:lpstr>
      <vt:lpstr>          读懂行为  做智慧父母     </vt:lpstr>
      <vt:lpstr>面对孩子的行为，您们：</vt:lpstr>
      <vt:lpstr>幻灯片 3</vt:lpstr>
      <vt:lpstr>行为的由来</vt:lpstr>
      <vt:lpstr>幻灯片 5</vt:lpstr>
      <vt:lpstr>行为的由来</vt:lpstr>
      <vt:lpstr>幻灯片 7</vt:lpstr>
      <vt:lpstr>行为的由来</vt:lpstr>
      <vt:lpstr>幻灯片 9</vt:lpstr>
      <vt:lpstr>幻灯片 10</vt:lpstr>
      <vt:lpstr>陪伴   协助   支持   做智慧父母</vt:lpstr>
      <vt:lpstr>幻灯片 12</vt:lpstr>
      <vt:lpstr>                                    </vt:lpstr>
      <vt:lpstr>谢 谢 倾 听！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006北京市十一学校一分校（中考）</cp:lastModifiedBy>
  <cp:revision>72</cp:revision>
  <cp:lastPrinted>2016-03-14T22:40:00Z</cp:lastPrinted>
  <dcterms:created xsi:type="dcterms:W3CDTF">2013-01-25T01:44:00Z</dcterms:created>
  <dcterms:modified xsi:type="dcterms:W3CDTF">2017-04-20T08:37:23Z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2052-10.1.0.6028</vt:lpwstr>
  </property>
</Properties>
</file>