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338" r:id="rId5"/>
    <p:sldId id="259" r:id="rId6"/>
    <p:sldId id="261" r:id="rId7"/>
    <p:sldId id="260" r:id="rId8"/>
    <p:sldId id="262" r:id="rId9"/>
    <p:sldId id="263" r:id="rId10"/>
    <p:sldId id="264" r:id="rId11"/>
    <p:sldId id="265" r:id="rId12"/>
    <p:sldId id="266" r:id="rId13"/>
    <p:sldId id="268" r:id="rId14"/>
    <p:sldId id="269" r:id="rId15"/>
    <p:sldId id="270" r:id="rId16"/>
    <p:sldId id="271" r:id="rId17"/>
    <p:sldId id="305" r:id="rId18"/>
    <p:sldId id="272" r:id="rId19"/>
    <p:sldId id="273" r:id="rId20"/>
    <p:sldId id="274" r:id="rId21"/>
    <p:sldId id="275" r:id="rId22"/>
    <p:sldId id="310" r:id="rId23"/>
    <p:sldId id="309" r:id="rId24"/>
    <p:sldId id="308"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 id="297" r:id="rId41"/>
    <p:sldId id="298" r:id="rId42"/>
    <p:sldId id="299" r:id="rId43"/>
    <p:sldId id="300" r:id="rId44"/>
    <p:sldId id="301" r:id="rId45"/>
    <p:sldId id="302" r:id="rId46"/>
    <p:sldId id="303"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6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073D5E-A403-41A4-AB33-C4AD00D829E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2532A2-F844-4513-9287-0A95CEB8771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感谢人力资源老师和赵红老师给我复试的机会，老师百忙中抽出半小时时间来听我的讲座。</a:t>
            </a:r>
            <a:r>
              <a:rPr lang="en-US" altLang="zh-CN" dirty="0" smtClean="0"/>
              <a:t>2.</a:t>
            </a:r>
            <a:r>
              <a:rPr lang="zh-CN" altLang="en-US" dirty="0" smtClean="0"/>
              <a:t>自我介绍。</a:t>
            </a:r>
            <a:r>
              <a:rPr lang="en-US" altLang="zh-CN" dirty="0" smtClean="0"/>
              <a:t>3.</a:t>
            </a:r>
            <a:r>
              <a:rPr lang="zh-CN" altLang="en-US" dirty="0" smtClean="0"/>
              <a:t>讲座的选择。</a:t>
            </a:r>
            <a:r>
              <a:rPr lang="en-US" altLang="zh-CN" dirty="0" smtClean="0"/>
              <a:t>4.</a:t>
            </a:r>
            <a:r>
              <a:rPr lang="zh-CN" altLang="en-US" dirty="0" smtClean="0"/>
              <a:t>让大家选择哪个部分更感兴趣</a:t>
            </a:r>
            <a:endParaRPr lang="zh-CN" altLang="en-US" dirty="0"/>
          </a:p>
        </p:txBody>
      </p:sp>
      <p:sp>
        <p:nvSpPr>
          <p:cNvPr id="4" name="灯片编号占位符 3"/>
          <p:cNvSpPr>
            <a:spLocks noGrp="1"/>
          </p:cNvSpPr>
          <p:nvPr>
            <p:ph type="sldNum" sz="quarter" idx="10"/>
          </p:nvPr>
        </p:nvSpPr>
        <p:spPr/>
        <p:txBody>
          <a:bodyPr/>
          <a:lstStyle/>
          <a:p>
            <a:fld id="{ED2532A2-F844-4513-9287-0A95CEB8771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en-US" dirty="0" smtClean="0"/>
              <a:t>感谢人力资源老师和赵红老师给我复试的机会，老师百忙中抽出半小时时间来听我的讲座。</a:t>
            </a:r>
            <a:r>
              <a:rPr lang="en-US" altLang="zh-CN" dirty="0" smtClean="0"/>
              <a:t>2.</a:t>
            </a:r>
            <a:r>
              <a:rPr lang="zh-CN" altLang="en-US" dirty="0" smtClean="0"/>
              <a:t>自我介绍。</a:t>
            </a:r>
            <a:r>
              <a:rPr lang="en-US" altLang="zh-CN" dirty="0" smtClean="0"/>
              <a:t>3.</a:t>
            </a:r>
            <a:r>
              <a:rPr lang="zh-CN" altLang="en-US" dirty="0" smtClean="0"/>
              <a:t>讲座的选择。</a:t>
            </a:r>
            <a:r>
              <a:rPr lang="en-US" altLang="zh-CN" dirty="0" smtClean="0"/>
              <a:t>4.</a:t>
            </a:r>
            <a:r>
              <a:rPr lang="zh-CN" altLang="en-US" dirty="0" smtClean="0"/>
              <a:t>让大家选择哪个部分更感兴趣</a:t>
            </a:r>
            <a:endParaRPr lang="zh-CN" altLang="en-US" dirty="0"/>
          </a:p>
        </p:txBody>
      </p:sp>
      <p:sp>
        <p:nvSpPr>
          <p:cNvPr id="4" name="灯片编号占位符 3"/>
          <p:cNvSpPr>
            <a:spLocks noGrp="1"/>
          </p:cNvSpPr>
          <p:nvPr>
            <p:ph type="sldNum" sz="quarter" idx="10"/>
          </p:nvPr>
        </p:nvSpPr>
        <p:spPr/>
        <p:txBody>
          <a:bodyPr/>
          <a:lstStyle/>
          <a:p>
            <a:fld id="{ED2532A2-F844-4513-9287-0A95CEB8771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从前有座山，山里住着很多的动物，有小猫，小狗，小乌龟。一天，天空万里无云，小乌龟出来散步。</a:t>
            </a:r>
            <a:endParaRPr lang="zh-CN" altLang="en-US" dirty="0"/>
          </a:p>
        </p:txBody>
      </p:sp>
      <p:sp>
        <p:nvSpPr>
          <p:cNvPr id="4" name="灯片编号占位符 3"/>
          <p:cNvSpPr>
            <a:spLocks noGrp="1"/>
          </p:cNvSpPr>
          <p:nvPr>
            <p:ph type="sldNum" sz="quarter" idx="10"/>
          </p:nvPr>
        </p:nvSpPr>
        <p:spPr/>
        <p:txBody>
          <a:bodyPr/>
          <a:lstStyle/>
          <a:p>
            <a:fld id="{ED2532A2-F844-4513-9287-0A95CEB8771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3.jpeg"/><Relationship Id="rId1" Type="http://schemas.openxmlformats.org/officeDocument/2006/relationships/image" Target="../media/image4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图片12"/>
          <p:cNvPicPr>
            <a:picLocks noChangeAspect="1"/>
          </p:cNvPicPr>
          <p:nvPr>
            <p:ph idx="1"/>
          </p:nvPr>
        </p:nvPicPr>
        <p:blipFill>
          <a:blip r:embed="rId1"/>
          <a:stretch>
            <a:fillRect/>
          </a:stretch>
        </p:blipFill>
        <p:spPr>
          <a:xfrm>
            <a:off x="-19050" y="-26035"/>
            <a:ext cx="9184640" cy="6910070"/>
          </a:xfrm>
          <a:prstGeom prst="rect">
            <a:avLst/>
          </a:prstGeom>
        </p:spPr>
      </p:pic>
      <p:sp>
        <p:nvSpPr>
          <p:cNvPr id="2" name="标题 1"/>
          <p:cNvSpPr>
            <a:spLocks noGrp="1"/>
          </p:cNvSpPr>
          <p:nvPr>
            <p:ph type="title"/>
          </p:nvPr>
        </p:nvSpPr>
        <p:spPr>
          <a:xfrm>
            <a:off x="305435" y="1930400"/>
            <a:ext cx="8288655" cy="1812290"/>
          </a:xfrm>
        </p:spPr>
        <p:txBody>
          <a:bodyPr>
            <a:normAutofit fontScale="90000"/>
          </a:bodyPr>
          <a:lstStyle/>
          <a:p>
            <a:r>
              <a:rPr lang="zh-CN" altLang="en-US" sz="6000">
                <a:ln w="6600">
                  <a:solidFill>
                    <a:schemeClr val="accent2"/>
                  </a:solidFill>
                  <a:prstDash val="solid"/>
                </a:ln>
                <a:solidFill>
                  <a:srgbClr val="F0F905"/>
                </a:solidFill>
                <a:effectLst>
                  <a:outerShdw dist="38100" dir="2700000" algn="tl" rotWithShape="0">
                    <a:schemeClr val="accent2"/>
                  </a:outerShdw>
                </a:effectLst>
              </a:rPr>
              <a:t>如何提升儿童的注意力</a:t>
            </a:r>
            <a:br>
              <a:rPr lang="zh-CN" altLang="en-US" sz="6000">
                <a:ln w="6600">
                  <a:solidFill>
                    <a:schemeClr val="accent2"/>
                  </a:solidFill>
                  <a:prstDash val="solid"/>
                </a:ln>
                <a:solidFill>
                  <a:srgbClr val="F0F905"/>
                </a:solidFill>
                <a:effectLst>
                  <a:outerShdw dist="38100" dir="2700000" algn="tl" rotWithShape="0">
                    <a:schemeClr val="accent2"/>
                  </a:outerShdw>
                </a:effectLst>
              </a:rPr>
            </a:br>
            <a:r>
              <a:rPr lang="en-US" altLang="zh-CN" sz="6000">
                <a:ln w="6600">
                  <a:solidFill>
                    <a:schemeClr val="accent2"/>
                  </a:solidFill>
                  <a:prstDash val="solid"/>
                </a:ln>
                <a:solidFill>
                  <a:srgbClr val="F0F905"/>
                </a:solidFill>
                <a:effectLst>
                  <a:outerShdw dist="38100" dir="2700000" algn="tl" rotWithShape="0">
                    <a:schemeClr val="accent2"/>
                  </a:outerShdw>
                </a:effectLst>
              </a:rPr>
              <a:t>--</a:t>
            </a:r>
            <a:r>
              <a:rPr lang="zh-CN" altLang="en-US" sz="6000">
                <a:ln w="6600">
                  <a:solidFill>
                    <a:schemeClr val="accent2"/>
                  </a:solidFill>
                  <a:prstDash val="solid"/>
                </a:ln>
                <a:solidFill>
                  <a:srgbClr val="F0F905"/>
                </a:solidFill>
                <a:effectLst>
                  <a:outerShdw dist="38100" dir="2700000" algn="tl" rotWithShape="0">
                    <a:schemeClr val="accent2"/>
                  </a:outerShdw>
                </a:effectLst>
              </a:rPr>
              <a:t>家庭中的注意力训练</a:t>
            </a:r>
            <a:endParaRPr lang="zh-CN" altLang="en-US" sz="6000">
              <a:ln w="6600">
                <a:solidFill>
                  <a:schemeClr val="accent2"/>
                </a:solidFill>
                <a:prstDash val="solid"/>
              </a:ln>
              <a:solidFill>
                <a:srgbClr val="F0F905"/>
              </a:solidFill>
              <a:effectLst>
                <a:outerShdw dist="38100" dir="2700000" algn="tl" rotWithShape="0">
                  <a:schemeClr val="accent2"/>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11.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13.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14.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15.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16.jpg"/>
          <p:cNvPicPr>
            <a:picLocks noChangeAspect="1"/>
          </p:cNvPicPr>
          <p:nvPr/>
        </p:nvPicPr>
        <p:blipFill>
          <a:blip r:embed="rId1" cstate="print"/>
          <a:stretch>
            <a:fillRect/>
          </a:stretch>
        </p:blipFill>
        <p:spPr>
          <a:xfrm>
            <a:off x="0" y="0"/>
            <a:ext cx="9144000" cy="6858000"/>
          </a:xfrm>
          <a:prstGeom prst="rect">
            <a:avLst/>
          </a:prstGeom>
        </p:spPr>
      </p:pic>
      <p:sp>
        <p:nvSpPr>
          <p:cNvPr id="3" name="圆角矩形 2"/>
          <p:cNvSpPr/>
          <p:nvPr/>
        </p:nvSpPr>
        <p:spPr>
          <a:xfrm>
            <a:off x="3214678" y="1214422"/>
            <a:ext cx="5429288"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指一个人在一定时间内，比较稳定地把注意集中于某一特定的对象与活动的能力。也就是听课质量。</a:t>
            </a:r>
            <a:endParaRPr lang="zh-CN" altLang="en-US" dirty="0"/>
          </a:p>
        </p:txBody>
      </p:sp>
      <p:sp>
        <p:nvSpPr>
          <p:cNvPr id="4" name="圆角矩形 3"/>
          <p:cNvSpPr/>
          <p:nvPr/>
        </p:nvSpPr>
        <p:spPr>
          <a:xfrm>
            <a:off x="3143240" y="2428868"/>
            <a:ext cx="5429288"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也就是注意的范围有多大，它是指人们对于所注意的事物在一瞬间内清楚地觉察或认识的对象的数量。</a:t>
            </a:r>
            <a:endParaRPr lang="zh-CN" altLang="en-US" dirty="0"/>
          </a:p>
        </p:txBody>
      </p:sp>
      <p:sp>
        <p:nvSpPr>
          <p:cNvPr id="5" name="圆角矩形 4"/>
          <p:cNvSpPr/>
          <p:nvPr/>
        </p:nvSpPr>
        <p:spPr>
          <a:xfrm>
            <a:off x="3143240" y="3643314"/>
            <a:ext cx="6000760"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注意的分配是指一个人在进行多种活动时能够把注意力平均分配于活动当中。比如，孩子能够一边看书，一边记录书中的精彩语言；你能够一边炒菜，一边听新闻。</a:t>
            </a:r>
            <a:endParaRPr lang="zh-CN" altLang="en-US" dirty="0"/>
          </a:p>
        </p:txBody>
      </p:sp>
      <p:sp>
        <p:nvSpPr>
          <p:cNvPr id="6" name="圆角矩形 5"/>
          <p:cNvSpPr/>
          <p:nvPr/>
        </p:nvSpPr>
        <p:spPr>
          <a:xfrm>
            <a:off x="3143240" y="4857760"/>
            <a:ext cx="6000760"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注意的转移是指一个人能够主动地、有目的地及时将注意从一个对象或者活动调整到另一个对象或者活动。注意力转移的速度是思维灵活性的体现，也是快速加工信息形成判断的基本保证。</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16.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17.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18.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19.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20.jpg"/>
          <p:cNvPicPr>
            <a:picLocks noChangeAspect="1"/>
          </p:cNvPicPr>
          <p:nvPr/>
        </p:nvPicPr>
        <p:blipFill>
          <a:blip r:embed="rId1" cstate="print"/>
          <a:stretch>
            <a:fillRect/>
          </a:stretch>
        </p:blipFill>
        <p:spPr>
          <a:xfrm>
            <a:off x="0" y="0"/>
            <a:ext cx="9144000" cy="6858000"/>
          </a:xfrm>
          <a:prstGeom prst="rect">
            <a:avLst/>
          </a:prstGeom>
        </p:spPr>
      </p:pic>
      <p:sp>
        <p:nvSpPr>
          <p:cNvPr id="3" name="同侧圆角矩形 2"/>
          <p:cNvSpPr/>
          <p:nvPr/>
        </p:nvSpPr>
        <p:spPr>
          <a:xfrm>
            <a:off x="3428992" y="4857760"/>
            <a:ext cx="4714908" cy="91440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其他：作息睡眠，兴趣，情绪等</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图片12"/>
          <p:cNvPicPr>
            <a:picLocks noChangeAspect="1"/>
          </p:cNvPicPr>
          <p:nvPr>
            <p:ph idx="1"/>
          </p:nvPr>
        </p:nvPicPr>
        <p:blipFill>
          <a:blip r:embed="rId1"/>
          <a:stretch>
            <a:fillRect/>
          </a:stretch>
        </p:blipFill>
        <p:spPr>
          <a:xfrm>
            <a:off x="-20320" y="-26035"/>
            <a:ext cx="9184640" cy="6910070"/>
          </a:xfrm>
          <a:prstGeom prst="rect">
            <a:avLst/>
          </a:prstGeom>
        </p:spPr>
      </p:pic>
      <p:sp>
        <p:nvSpPr>
          <p:cNvPr id="2" name="标题 1"/>
          <p:cNvSpPr>
            <a:spLocks noGrp="1"/>
          </p:cNvSpPr>
          <p:nvPr>
            <p:ph type="title"/>
          </p:nvPr>
        </p:nvSpPr>
        <p:spPr>
          <a:xfrm>
            <a:off x="591820" y="1531620"/>
            <a:ext cx="8288655" cy="4888230"/>
          </a:xfrm>
        </p:spPr>
        <p:txBody>
          <a:bodyPr>
            <a:normAutofit fontScale="90000"/>
          </a:bodyPr>
          <a:lstStyle/>
          <a:p>
            <a:pPr algn="l"/>
            <a:r>
              <a:rPr lang="zh-CN" altLang="en-US" sz="6000">
                <a:ln w="6600">
                  <a:solidFill>
                    <a:schemeClr val="accent2"/>
                  </a:solidFill>
                  <a:prstDash val="solid"/>
                </a:ln>
                <a:solidFill>
                  <a:srgbClr val="F0F905"/>
                </a:solidFill>
                <a:effectLst>
                  <a:outerShdw dist="38100" dir="2700000" algn="tl" rotWithShape="0">
                    <a:schemeClr val="accent2"/>
                  </a:outerShdw>
                </a:effectLst>
              </a:rPr>
              <a:t>唐辉：</a:t>
            </a:r>
            <a:br>
              <a:rPr lang="zh-CN" altLang="en-US" sz="6000">
                <a:ln w="6600">
                  <a:solidFill>
                    <a:schemeClr val="accent2"/>
                  </a:solidFill>
                  <a:prstDash val="solid"/>
                </a:ln>
                <a:solidFill>
                  <a:srgbClr val="F0F905"/>
                </a:solidFill>
                <a:effectLst>
                  <a:outerShdw dist="38100" dir="2700000" algn="tl" rotWithShape="0">
                    <a:schemeClr val="accent2"/>
                  </a:outerShdw>
                </a:effectLst>
              </a:rPr>
            </a:br>
            <a:r>
              <a:rPr lang="zh-CN" altLang="en-US" sz="4000"/>
              <a:t>资深儿童心理咨询师</a:t>
            </a:r>
            <a:br>
              <a:rPr lang="zh-CN" altLang="en-US" sz="4000"/>
            </a:br>
            <a:r>
              <a:rPr lang="zh-CN" altLang="en-US" sz="4000"/>
              <a:t>北京娃娃家教育科技有限公司首席心理咨询师</a:t>
            </a:r>
            <a:br>
              <a:rPr lang="zh-CN" altLang="en-US" sz="4000"/>
            </a:br>
            <a:r>
              <a:rPr lang="zh-CN" altLang="en-US" sz="4000"/>
              <a:t>无忧育儿首席心理讲师</a:t>
            </a:r>
            <a:br>
              <a:rPr lang="zh-CN" altLang="en-US" sz="4000"/>
            </a:br>
            <a:r>
              <a:rPr lang="zh-CN" altLang="en-US" sz="4000"/>
              <a:t>中国沟通分析应用顾问</a:t>
            </a:r>
            <a:br>
              <a:rPr lang="zh-CN" altLang="en-US" sz="6000"/>
            </a:br>
            <a:endParaRPr lang="zh-CN" altLang="en-US" sz="6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21.jpg"/>
          <p:cNvPicPr>
            <a:picLocks noChangeAspect="1"/>
          </p:cNvPicPr>
          <p:nvPr/>
        </p:nvPicPr>
        <p:blipFill>
          <a:blip r:embed="rId1" cstate="print"/>
          <a:stretch>
            <a:fillRect/>
          </a:stretch>
        </p:blipFill>
        <p:spPr>
          <a:xfrm>
            <a:off x="0" y="0"/>
            <a:ext cx="9144000" cy="6858000"/>
          </a:xfrm>
          <a:prstGeom prst="rect">
            <a:avLst/>
          </a:prstGeom>
        </p:spPr>
      </p:pic>
      <p:sp>
        <p:nvSpPr>
          <p:cNvPr id="3" name="圆角矩形 2"/>
          <p:cNvSpPr/>
          <p:nvPr/>
        </p:nvSpPr>
        <p:spPr>
          <a:xfrm>
            <a:off x="357158" y="500042"/>
            <a:ext cx="5357850" cy="985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smtClean="0"/>
              <a:t>原因和如何进行家庭教育</a:t>
            </a:r>
            <a:endParaRPr lang="zh-CN" alt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22.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23.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如何提升幼儿的注意力--家庭中的注意力训练方法26.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27.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28.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29.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30.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31.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32.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4.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33.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34.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35.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36.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37.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38.jpg"/>
          <p:cNvPicPr>
            <a:picLocks noChangeAspect="1"/>
          </p:cNvPicPr>
          <p:nvPr/>
        </p:nvPicPr>
        <p:blipFill>
          <a:blip r:embed="rId1" cstate="print"/>
          <a:stretch>
            <a:fillRect/>
          </a:stretch>
        </p:blipFill>
        <p:spPr>
          <a:xfrm>
            <a:off x="0" y="0"/>
            <a:ext cx="9144000" cy="6858000"/>
          </a:xfrm>
          <a:prstGeom prst="rect">
            <a:avLst/>
          </a:prstGeom>
        </p:spPr>
      </p:pic>
      <p:sp>
        <p:nvSpPr>
          <p:cNvPr id="3" name="TextBox 2"/>
          <p:cNvSpPr txBox="1"/>
          <p:nvPr/>
        </p:nvSpPr>
        <p:spPr>
          <a:xfrm>
            <a:off x="1357290" y="5500702"/>
            <a:ext cx="877163" cy="369332"/>
          </a:xfrm>
          <a:prstGeom prst="rect">
            <a:avLst/>
          </a:prstGeom>
          <a:noFill/>
        </p:spPr>
        <p:txBody>
          <a:bodyPr wrap="none" rtlCol="0">
            <a:spAutoFit/>
          </a:bodyPr>
          <a:lstStyle/>
          <a:p>
            <a:r>
              <a:rPr lang="zh-CN" altLang="en-US" b="1" dirty="0" smtClean="0">
                <a:solidFill>
                  <a:srgbClr val="FF0000"/>
                </a:solidFill>
              </a:rPr>
              <a:t>点读法</a:t>
            </a:r>
            <a:endParaRPr lang="zh-CN" altLang="en-US" b="1"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39.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41.jpg"/>
          <p:cNvPicPr>
            <a:picLocks noChangeAspect="1"/>
          </p:cNvPicPr>
          <p:nvPr/>
        </p:nvPicPr>
        <p:blipFill>
          <a:blip r:embed="rId1" cstate="print"/>
          <a:stretch>
            <a:fillRect/>
          </a:stretch>
        </p:blipFill>
        <p:spPr>
          <a:xfrm>
            <a:off x="0" y="-142900"/>
            <a:ext cx="9144000" cy="70009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42.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43.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6.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44.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45.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如何提升幼儿的注意力--家庭中的注意力训练方法46.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如何提升幼儿的注意力--家庭中的注意力训练方法47.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48.jpg"/>
          <p:cNvPicPr>
            <a:picLocks noChangeAspect="1"/>
          </p:cNvPicPr>
          <p:nvPr/>
        </p:nvPicPr>
        <p:blipFill>
          <a:blip r:embed="rId1" cstate="print"/>
          <a:stretch>
            <a:fillRect/>
          </a:stretch>
        </p:blipFill>
        <p:spPr>
          <a:xfrm>
            <a:off x="0" y="0"/>
            <a:ext cx="9144000" cy="6858000"/>
          </a:xfrm>
          <a:prstGeom prst="rect">
            <a:avLst/>
          </a:prstGeom>
        </p:spPr>
      </p:pic>
      <p:pic>
        <p:nvPicPr>
          <p:cNvPr id="4" name="图片 3" descr="qrcode_for_gh_de422c526241_430"/>
          <p:cNvPicPr>
            <a:picLocks noChangeAspect="1"/>
          </p:cNvPicPr>
          <p:nvPr/>
        </p:nvPicPr>
        <p:blipFill>
          <a:blip r:embed="rId2"/>
          <a:stretch>
            <a:fillRect/>
          </a:stretch>
        </p:blipFill>
        <p:spPr>
          <a:xfrm>
            <a:off x="3608070" y="1139825"/>
            <a:ext cx="4880610" cy="48806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5.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7.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8.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9.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幻灯片10.jpg"/>
          <p:cNvPicPr>
            <a:picLocks noChangeAspect="1"/>
          </p:cNvPicPr>
          <p:nvPr/>
        </p:nvPicPr>
        <p:blipFill>
          <a:blip r:embed="rId1"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Words>
  <Application>WPS 演示</Application>
  <PresentationFormat>全屏显示(4:3)</PresentationFormat>
  <Paragraphs>18</Paragraphs>
  <Slides>44</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44</vt:i4>
      </vt:variant>
    </vt:vector>
  </HeadingPairs>
  <TitlesOfParts>
    <vt:vector size="51" baseType="lpstr">
      <vt:lpstr>Arial</vt:lpstr>
      <vt:lpstr>宋体</vt:lpstr>
      <vt:lpstr>Wingdings</vt:lpstr>
      <vt:lpstr>Calibri</vt:lpstr>
      <vt:lpstr>微软雅黑</vt:lpstr>
      <vt:lpstr>Arial Unicode MS</vt:lpstr>
      <vt:lpstr>Office 主题</vt:lpstr>
      <vt:lpstr>PowerPoint 演示文稿</vt:lpstr>
      <vt:lpstr>如何提升儿童的注意力 --家庭中的注意力训练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34</cp:revision>
  <dcterms:created xsi:type="dcterms:W3CDTF">2016-02-28T09:00:00Z</dcterms:created>
  <dcterms:modified xsi:type="dcterms:W3CDTF">2017-12-25T23:46:16Z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