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legacyDiagramTex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legacyDocTextInfo.bin" ContentType="application/vnd.ms-office.legacyDocTextInf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1"/>
  </p:notesMasterIdLst>
  <p:sldIdLst>
    <p:sldId id="256" r:id="rId2"/>
    <p:sldId id="754" r:id="rId3"/>
    <p:sldId id="743" r:id="rId4"/>
    <p:sldId id="744" r:id="rId5"/>
    <p:sldId id="748" r:id="rId6"/>
    <p:sldId id="749" r:id="rId7"/>
    <p:sldId id="750" r:id="rId8"/>
    <p:sldId id="751" r:id="rId9"/>
    <p:sldId id="752" r:id="rId10"/>
    <p:sldId id="745" r:id="rId11"/>
    <p:sldId id="656" r:id="rId12"/>
    <p:sldId id="793" r:id="rId13"/>
    <p:sldId id="660" r:id="rId14"/>
    <p:sldId id="683" r:id="rId15"/>
    <p:sldId id="686" r:id="rId16"/>
    <p:sldId id="550" r:id="rId17"/>
    <p:sldId id="551" r:id="rId18"/>
    <p:sldId id="552" r:id="rId19"/>
    <p:sldId id="553" r:id="rId20"/>
    <p:sldId id="422" r:id="rId21"/>
    <p:sldId id="423" r:id="rId22"/>
    <p:sldId id="755" r:id="rId23"/>
    <p:sldId id="784" r:id="rId24"/>
    <p:sldId id="785" r:id="rId25"/>
    <p:sldId id="794" r:id="rId26"/>
    <p:sldId id="795" r:id="rId27"/>
    <p:sldId id="796" r:id="rId28"/>
    <p:sldId id="797" r:id="rId29"/>
    <p:sldId id="798" r:id="rId30"/>
    <p:sldId id="799" r:id="rId31"/>
    <p:sldId id="800" r:id="rId32"/>
    <p:sldId id="801" r:id="rId33"/>
    <p:sldId id="805" r:id="rId34"/>
    <p:sldId id="804" r:id="rId35"/>
    <p:sldId id="767" r:id="rId36"/>
    <p:sldId id="763" r:id="rId37"/>
    <p:sldId id="768" r:id="rId38"/>
    <p:sldId id="769" r:id="rId39"/>
    <p:sldId id="787" r:id="rId40"/>
    <p:sldId id="770" r:id="rId41"/>
    <p:sldId id="775" r:id="rId42"/>
    <p:sldId id="777" r:id="rId43"/>
    <p:sldId id="781" r:id="rId44"/>
    <p:sldId id="782" r:id="rId45"/>
    <p:sldId id="783" r:id="rId46"/>
    <p:sldId id="790" r:id="rId47"/>
    <p:sldId id="773" r:id="rId48"/>
    <p:sldId id="791" r:id="rId49"/>
    <p:sldId id="470" r:id="rId50"/>
  </p:sldIdLst>
  <p:sldSz cx="9144000" cy="6858000" type="screen4x3"/>
  <p:notesSz cx="6858000" cy="9144000"/>
  <p:custShowLst>
    <p:custShow name="自定义放映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FF6699"/>
    <a:srgbClr val="FF9900"/>
    <a:srgbClr val="FDE8D7"/>
    <a:srgbClr val="FFCC00"/>
    <a:srgbClr val="FF3300"/>
    <a:srgbClr val="CCFF99"/>
    <a:srgbClr val="669900"/>
    <a:srgbClr val="FEF2E8"/>
    <a:srgbClr val="FEE8D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344" autoAdjust="0"/>
    <p:restoredTop sz="94660"/>
  </p:normalViewPr>
  <p:slideViewPr>
    <p:cSldViewPr>
      <p:cViewPr>
        <p:scale>
          <a:sx n="70" d="100"/>
          <a:sy n="70" d="100"/>
        </p:scale>
        <p:origin x="-11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0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06/relationships/legacyDocTextInfo" Target="legacyDocTextInfo.bin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10F01A8-655F-4E67-B0F9-7152B0E5EE6D}" type="datetimeFigureOut">
              <a:rPr lang="en-US"/>
              <a:pPr>
                <a:defRPr/>
              </a:pPr>
              <a:t>11/23/2016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FFD50FF-06C1-4B63-A3DE-75C9C85F5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+mn-ea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3877E0-3458-4264-9262-170B4900FE8B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+mn-ea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3877E0-3458-4264-9262-170B4900FE8B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4">
                    <a:lumMod val="50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B2438-6227-48A5-9A06-170957E94A82}" type="datetimeFigureOut">
              <a:rPr lang="en-US"/>
              <a:pPr>
                <a:defRPr/>
              </a:pPr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668C0-95D3-4DE0-8DED-96E95E554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AE7DB-2016-4373-A379-795E938C9F72}" type="datetimeFigureOut">
              <a:rPr lang="en-US"/>
              <a:pPr>
                <a:defRPr/>
              </a:pPr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B5E92-4E8E-4608-A479-904B72A3D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717F0-27F4-4199-98CC-860CDABC3A5F}" type="datetimeFigureOut">
              <a:rPr lang="en-US"/>
              <a:pPr>
                <a:defRPr/>
              </a:pPr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18FFD-6341-4D25-892F-CB15E7B5C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8133A-25AE-4A01-B3DF-59AD1FA6B073}" type="datetimeFigureOut">
              <a:rPr lang="en-US"/>
              <a:pPr>
                <a:defRPr/>
              </a:pPr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836DB-2CC8-4E29-8701-894D9AC18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58FCC-5191-404E-B963-4498426A0E2C}" type="datetimeFigureOut">
              <a:rPr lang="en-US"/>
              <a:pPr>
                <a:defRPr/>
              </a:pPr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81A1-AA32-4FD5-A300-AE757C865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3EAA1-4B78-4ED8-8158-8A5BB0691A99}" type="datetimeFigureOut">
              <a:rPr lang="en-US"/>
              <a:pPr>
                <a:defRPr/>
              </a:pPr>
              <a:t>11/23/2016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838B8-13ED-4856-B8A1-FC112A85B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9D56-F1A5-4A2D-8C76-AB6091E4E8C6}" type="datetimeFigureOut">
              <a:rPr lang="en-US"/>
              <a:pPr>
                <a:defRPr/>
              </a:pPr>
              <a:t>11/23/2016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AD6BF-BBD0-4F16-90E3-97C9AAC43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4A78-D9D7-41CB-B295-022CE61BA75B}" type="datetimeFigureOut">
              <a:rPr lang="en-US"/>
              <a:pPr>
                <a:defRPr/>
              </a:pPr>
              <a:t>11/23/2016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4108A-05F5-455A-81B4-5E64277DA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D2163-2179-4AF1-8555-9C89854D0C60}" type="datetimeFigureOut">
              <a:rPr lang="en-US"/>
              <a:pPr>
                <a:defRPr/>
              </a:pPr>
              <a:t>11/23/2016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A19D2-8E40-44D3-A09A-164462DC6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B2C8D-0A92-4F9E-A836-2425B92B4E54}" type="datetimeFigureOut">
              <a:rPr lang="en-US"/>
              <a:pPr>
                <a:defRPr/>
              </a:pPr>
              <a:t>11/23/2016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13D74-8EEE-41FD-851A-DA1DEA2B8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0E4FF-D5BE-4261-9B41-FBD3E723BC38}" type="datetimeFigureOut">
              <a:rPr lang="en-US"/>
              <a:pPr>
                <a:defRPr/>
              </a:pPr>
              <a:t>11/23/2016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5741D-2B61-4435-B367-4BE0344F3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F549137D-88F1-4B9C-8682-0FC9BE17406A}" type="datetimeFigureOut">
              <a:rPr lang="en-US"/>
              <a:pPr>
                <a:defRPr/>
              </a:pPr>
              <a:t>11/23/2016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955B9BE4-0302-4E68-925E-8DC0D691A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A5C6C"/>
          </a:solidFill>
          <a:effectLst>
            <a:glow rad="63500">
              <a:srgbClr val="FDE8D7"/>
            </a:glo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A5C6C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rgbClr val="08684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rgbClr val="08684E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rgbClr val="08684E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000" kern="1200">
          <a:solidFill>
            <a:srgbClr val="08684E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 kern="1200">
          <a:solidFill>
            <a:srgbClr val="08684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sz="1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.baidu.com/i?ct=503316480&amp;z=0&amp;tn=baiduimagedetail&amp;word=%CD%BA%F0%D5&amp;in=21848&amp;cl=2&amp;lm=-1&amp;pn=4&amp;rn=1&amp;di=18662558415&amp;ln=1&amp;fr=&amp;ic=0&amp;s=0&amp;se=1&amp;sme=0&amp;tab=&amp;width=&amp;height=&amp;face=0&amp;fb=0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image.baidu.com/i?ct=503316480&amp;z=0&amp;tn=baiduimagedetail&amp;word=%C1%FD%D6%D0%C4%F1&amp;in=27249&amp;cl=2&amp;lm=-1&amp;pn=16&amp;rn=1&amp;di=14190035010&amp;ln=1&amp;fr=&amp;ic=0&amp;s=0&amp;se=1&amp;sme=0&amp;tab=&amp;width=&amp;height=&amp;face=0&amp;fb=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.baidu.com/i?ct=503316480&amp;z=0&amp;tn=baiduimagedetail&amp;word=%CA%DC%C9%CB%B5%C4%D0%A1%C4%F1&amp;in=13290&amp;cl=2&amp;lm=-1&amp;pn=32&amp;rn=1&amp;di=45356459970&amp;ln=1&amp;fr=&amp;ic=0&amp;s=0&amp;se=1&amp;sme=0&amp;tab=&amp;width=&amp;height=&amp;face=0&amp;fb=0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image.baidu.com/i?ct=503316480&amp;z=0&amp;tn=baiduimagedetail&amp;word=%B4%F3%D1%E3&amp;in=387&amp;cl=2&amp;lm=-1&amp;pn=103&amp;rn=1&amp;di=21025754310&amp;ln=1&amp;fr=&amp;ic=0&amp;s=0&amp;se=1&amp;sme=0&amp;tab=&amp;width=&amp;height=&amp;face=0&amp;fb=0" TargetMode="External"/><Relationship Id="rId9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7.xml"/><Relationship Id="rId4" Type="http://schemas.openxmlformats.org/officeDocument/2006/relationships/slide" Target="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Relationship Id="rId5" Type="http://schemas.openxmlformats.org/officeDocument/2006/relationships/slide" Target="slide27.xml"/><Relationship Id="rId4" Type="http://schemas.openxmlformats.org/officeDocument/2006/relationships/slide" Target="slide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.baidu.com/i?ct=503316480&amp;z=0&amp;tn=baiduimagedetail&amp;word=%B7%D6%CA%D6&amp;in=24752&amp;cl=2&amp;cm=1&amp;sc=0&amp;lm=-1&amp;pn=21&amp;rn=1&amp;di=1188686441&amp;ln=2000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arent.3xy.org.cn/GrowEye/textcase-605.html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sports.cnwest.com/content/2008-08/18/content_1370392_5.htm" TargetMode="External"/><Relationship Id="rId9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 bwMode="auto">
          <a:xfrm>
            <a:off x="755650" y="2492375"/>
            <a:ext cx="7772400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zh-CN" altLang="en-US" sz="7300" b="1" dirty="0" smtClean="0">
                <a:solidFill>
                  <a:schemeClr val="accent1"/>
                </a:solidFill>
                <a:effectLst/>
                <a:latin typeface="华文新魏" pitchFamily="2" charset="-122"/>
                <a:ea typeface="华文新魏" pitchFamily="2" charset="-122"/>
              </a:rPr>
              <a:t>为孩子“养心”</a:t>
            </a:r>
            <a:r>
              <a:rPr lang="en-US" altLang="zh-CN" sz="4900" b="1" dirty="0" smtClean="0">
                <a:solidFill>
                  <a:schemeClr val="accent1"/>
                </a:solidFill>
                <a:effectLst/>
                <a:ea typeface="黑体" pitchFamily="2" charset="-122"/>
              </a:rPr>
              <a:t/>
            </a:r>
            <a:br>
              <a:rPr lang="en-US" altLang="zh-CN" sz="4900" b="1" dirty="0" smtClean="0">
                <a:solidFill>
                  <a:schemeClr val="accent1"/>
                </a:solidFill>
                <a:effectLst/>
                <a:ea typeface="黑体" pitchFamily="2" charset="-122"/>
              </a:rPr>
            </a:br>
            <a:r>
              <a:rPr lang="en-US" altLang="zh-CN" sz="4900" b="1" dirty="0" smtClean="0">
                <a:solidFill>
                  <a:schemeClr val="accent1"/>
                </a:solidFill>
                <a:effectLst/>
                <a:ea typeface="黑体" pitchFamily="2" charset="-122"/>
              </a:rPr>
              <a:t/>
            </a:r>
            <a:br>
              <a:rPr lang="en-US" altLang="zh-CN" sz="4900" b="1" dirty="0" smtClean="0">
                <a:solidFill>
                  <a:schemeClr val="accent1"/>
                </a:solidFill>
                <a:effectLst/>
                <a:ea typeface="黑体" pitchFamily="2" charset="-122"/>
              </a:rPr>
            </a:br>
            <a:r>
              <a:rPr lang="en-US" altLang="zh-CN" sz="3100" b="1" dirty="0" smtClean="0">
                <a:solidFill>
                  <a:schemeClr val="accent1"/>
                </a:solidFill>
                <a:effectLst/>
                <a:ea typeface="黑体" pitchFamily="2" charset="-122"/>
              </a:rPr>
              <a:t>——</a:t>
            </a:r>
            <a:r>
              <a:rPr lang="zh-CN" altLang="en-US" sz="3100" b="1" dirty="0" smtClean="0">
                <a:solidFill>
                  <a:schemeClr val="accent1"/>
                </a:solidFill>
                <a:effectLst/>
                <a:ea typeface="黑体" pitchFamily="2" charset="-122"/>
              </a:rPr>
              <a:t>中小学生的个性发展与心理健康</a:t>
            </a:r>
            <a:r>
              <a:rPr lang="zh-CN" altLang="en-US" sz="4000" b="1" dirty="0" smtClean="0">
                <a:solidFill>
                  <a:schemeClr val="accent1"/>
                </a:solidFill>
                <a:effectLst/>
                <a:ea typeface="黑体" pitchFamily="2" charset="-122"/>
              </a:rPr>
              <a:t/>
            </a:r>
            <a:br>
              <a:rPr lang="zh-CN" altLang="en-US" sz="4000" b="1" dirty="0" smtClean="0">
                <a:solidFill>
                  <a:schemeClr val="accent1"/>
                </a:solidFill>
                <a:effectLst/>
                <a:ea typeface="黑体" pitchFamily="2" charset="-122"/>
              </a:rPr>
            </a:br>
            <a:r>
              <a:rPr lang="zh-CN" altLang="en-US" sz="4000" b="1" dirty="0" smtClean="0">
                <a:solidFill>
                  <a:schemeClr val="accent1"/>
                </a:solidFill>
                <a:effectLst/>
                <a:ea typeface="黑体" pitchFamily="2" charset="-122"/>
              </a:rPr>
              <a:t/>
            </a:r>
            <a:br>
              <a:rPr lang="zh-CN" altLang="en-US" sz="4000" b="1" dirty="0" smtClean="0">
                <a:solidFill>
                  <a:schemeClr val="accent1"/>
                </a:solidFill>
                <a:effectLst/>
                <a:ea typeface="黑体" pitchFamily="2" charset="-122"/>
              </a:rPr>
            </a:br>
            <a:r>
              <a:rPr lang="zh-CN" altLang="en-US" sz="36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楷体_GB2312" pitchFamily="49" charset="-122"/>
              </a:rPr>
              <a:t>张焰</a:t>
            </a:r>
            <a:r>
              <a:rPr lang="zh-CN" altLang="en-US" sz="36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黑体" pitchFamily="2" charset="-122"/>
              </a:rPr>
              <a:t/>
            </a:r>
            <a:br>
              <a:rPr lang="zh-CN" altLang="en-US" sz="36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黑体" pitchFamily="2" charset="-122"/>
              </a:rPr>
            </a:br>
            <a:r>
              <a:rPr lang="en-US" altLang="zh-CN" sz="3600" dirty="0" smtClean="0">
                <a:solidFill>
                  <a:schemeClr val="accent1"/>
                </a:solidFill>
                <a:effectLst/>
                <a:latin typeface="Times New Roman" pitchFamily="18" charset="0"/>
                <a:ea typeface="黑体" pitchFamily="2" charset="-122"/>
              </a:rPr>
              <a:t>zhangyan67cn@buaa.edu.cn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>
                <a:ea typeface="楷体" pitchFamily="49" charset="-122"/>
              </a:rPr>
              <a:t>大学生的“空心病”</a:t>
            </a:r>
            <a:endParaRPr lang="zh-CN" altLang="en-US" sz="3600" dirty="0">
              <a:solidFill>
                <a:srgbClr val="C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2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存在价值</a:t>
            </a: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和</a:t>
            </a:r>
            <a:r>
              <a:rPr lang="zh-CN" altLang="en-US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人生意义</a:t>
            </a:r>
            <a:endParaRPr lang="en-US" altLang="zh-CN" b="1" dirty="0" smtClean="0">
              <a:solidFill>
                <a:srgbClr val="00B05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ts val="42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 dirty="0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自主</a:t>
            </a:r>
            <a:r>
              <a:rPr lang="zh-CN" altLang="en-US" dirty="0" smtClean="0"/>
              <a:t>与</a:t>
            </a:r>
            <a:r>
              <a:rPr lang="zh-CN" altLang="en-US" b="1" dirty="0" smtClean="0">
                <a:solidFill>
                  <a:srgbClr val="C00000"/>
                </a:solidFill>
                <a:latin typeface="楷体_GB2312" pitchFamily="49" charset="-122"/>
                <a:ea typeface="楷体_GB2312" pitchFamily="49" charset="-122"/>
              </a:rPr>
              <a:t>依赖</a:t>
            </a:r>
            <a:r>
              <a:rPr lang="zh-CN" altLang="en-US" dirty="0" smtClean="0"/>
              <a:t>的冲突（对家长、老师、权威、社会主流等）</a:t>
            </a:r>
            <a:endParaRPr lang="en-US" altLang="zh-CN" dirty="0" smtClean="0"/>
          </a:p>
          <a:p>
            <a:pPr>
              <a:lnSpc>
                <a:spcPts val="42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依恋</a:t>
            </a:r>
            <a:r>
              <a:rPr lang="zh-CN" altLang="en-US" dirty="0" smtClean="0">
                <a:solidFill>
                  <a:srgbClr val="00B050"/>
                </a:solidFill>
              </a:rPr>
              <a:t>与</a:t>
            </a:r>
            <a:r>
              <a:rPr lang="zh-CN" altLang="en-US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独立</a:t>
            </a:r>
            <a:r>
              <a:rPr lang="zh-CN" altLang="en-US" dirty="0" smtClean="0">
                <a:solidFill>
                  <a:srgbClr val="00B050"/>
                </a:solidFill>
              </a:rPr>
              <a:t>的冲突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pPr>
              <a:lnSpc>
                <a:spcPts val="42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内心独立</a:t>
            </a:r>
            <a:r>
              <a:rPr lang="zh-CN" altLang="en-US" dirty="0" smtClean="0">
                <a:solidFill>
                  <a:srgbClr val="00B050"/>
                </a:solidFill>
              </a:rPr>
              <a:t>和</a:t>
            </a:r>
            <a:r>
              <a:rPr lang="zh-CN" altLang="en-US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角色任务</a:t>
            </a:r>
            <a:r>
              <a:rPr lang="zh-CN" altLang="en-US" dirty="0" smtClean="0">
                <a:solidFill>
                  <a:srgbClr val="00B050"/>
                </a:solidFill>
              </a:rPr>
              <a:t>的冲突</a:t>
            </a:r>
            <a:endParaRPr lang="en-US" altLang="zh-CN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>
          <a:xfrm>
            <a:off x="323528" y="234888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4800" b="1" dirty="0" smtClean="0">
                <a:latin typeface="华文隶书" pitchFamily="2" charset="-122"/>
                <a:ea typeface="华文隶书" pitchFamily="2" charset="-122"/>
              </a:rPr>
              <a:t>人格的形成和发展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Diagram 2"/>
          <p:cNvGraphicFramePr>
            <a:graphicFrameLocks/>
          </p:cNvGraphicFramePr>
          <p:nvPr>
            <p:ph type="dgm" idx="4294967295"/>
          </p:nvPr>
        </p:nvGraphicFramePr>
        <p:xfrm>
          <a:off x="-328613" y="865188"/>
          <a:ext cx="9472613" cy="5319712"/>
        </p:xfrm>
        <a:graphic>
          <a:graphicData uri="http://schemas.openxmlformats.org/drawingml/2006/compatibility">
            <com:legacyDrawing xmlns:com="http://schemas.openxmlformats.org/drawingml/2006/compatibility" spid="_x0000_s65538"/>
          </a:graphicData>
        </a:graphic>
      </p:graphicFrame>
      <p:sp>
        <p:nvSpPr>
          <p:cNvPr id="2060" name="Text Box 12"/>
          <p:cNvSpPr txBox="1">
            <a:spLocks noChangeArrowheads="1"/>
          </p:cNvSpPr>
          <p:nvPr/>
        </p:nvSpPr>
        <p:spPr bwMode="auto">
          <a:xfrm rot="-4197561">
            <a:off x="202406" y="3613944"/>
            <a:ext cx="13477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zh-CN" altLang="en-US" sz="1900" b="1">
                <a:solidFill>
                  <a:srgbClr val="0A5C6C"/>
                </a:solidFill>
              </a:rPr>
              <a:t>时间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69900" y="474663"/>
            <a:ext cx="4392613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zh-CN" altLang="en-US" sz="4700">
                <a:solidFill>
                  <a:schemeClr val="tx2"/>
                </a:solidFill>
                <a:ea typeface="华文隶书" pitchFamily="2" charset="-122"/>
              </a:rPr>
              <a:t>心理的社会性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717925"/>
            <a:ext cx="3027363" cy="20240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63" name="Picture 15" descr="小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8" y="3143250"/>
            <a:ext cx="64135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"/>
          <p:cNvSpPr>
            <a:spLocks/>
          </p:cNvSpPr>
          <p:nvPr/>
        </p:nvSpPr>
        <p:spPr bwMode="auto">
          <a:xfrm>
            <a:off x="1179513" y="1909763"/>
            <a:ext cx="3898900" cy="3695700"/>
          </a:xfrm>
          <a:prstGeom prst="ellips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>
            <a:solidFill>
              <a:srgbClr val="463C38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7891" name="Rectangle 3"/>
          <p:cNvSpPr>
            <a:spLocks noGrp="1"/>
          </p:cNvSpPr>
          <p:nvPr>
            <p:ph type="ctrTitle"/>
          </p:nvPr>
        </p:nvSpPr>
        <p:spPr bwMode="auto">
          <a:xfrm>
            <a:off x="927100" y="593725"/>
            <a:ext cx="7358063" cy="7159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3400" b="1" dirty="0" smtClean="0">
                <a:solidFill>
                  <a:schemeClr val="accent1"/>
                </a:solidFill>
                <a:effectLst/>
                <a:ea typeface="宋体" pitchFamily="2" charset="-122"/>
              </a:rPr>
              <a:t>早期人际关系对</a:t>
            </a:r>
            <a:r>
              <a:rPr lang="zh-CN" altLang="en-US" sz="3400" b="1" dirty="0" smtClean="0">
                <a:solidFill>
                  <a:srgbClr val="FF0000"/>
                </a:solidFill>
                <a:effectLst/>
                <a:ea typeface="宋体" pitchFamily="2" charset="-122"/>
              </a:rPr>
              <a:t>个性心理</a:t>
            </a:r>
            <a:r>
              <a:rPr lang="zh-CN" altLang="en-US" sz="3400" b="1" dirty="0" smtClean="0">
                <a:solidFill>
                  <a:schemeClr val="accent1"/>
                </a:solidFill>
                <a:effectLst/>
                <a:ea typeface="宋体" pitchFamily="2" charset="-122"/>
              </a:rPr>
              <a:t>的影响</a:t>
            </a: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1889125" y="3986213"/>
            <a:ext cx="2466975" cy="1008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pPr algn="ctr"/>
            <a:r>
              <a:rPr lang="zh-CN" altLang="en-US" sz="3200" b="1">
                <a:solidFill>
                  <a:srgbClr val="0000FF"/>
                </a:solidFill>
                <a:latin typeface="Verdana" pitchFamily="34" charset="0"/>
              </a:rPr>
              <a:t>自己</a:t>
            </a:r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1911350" y="2420938"/>
            <a:ext cx="2357438" cy="1008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pPr algn="ctr"/>
            <a:r>
              <a:rPr lang="zh-CN" altLang="en-US" sz="3200" dirty="0" smtClean="0">
                <a:latin typeface="Verdana" pitchFamily="34" charset="0"/>
              </a:rPr>
              <a:t>他人</a:t>
            </a:r>
            <a:endParaRPr lang="zh-CN" altLang="en-US" sz="3200" dirty="0">
              <a:latin typeface="Verdana" pitchFamily="34" charset="0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5743575" y="4365625"/>
            <a:ext cx="2284413" cy="647700"/>
          </a:xfrm>
          <a:prstGeom prst="rect">
            <a:avLst/>
          </a:prstGeom>
          <a:solidFill>
            <a:srgbClr val="00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/>
            <a:r>
              <a:rPr lang="zh-CN" altLang="en-US" sz="2800" b="1">
                <a:solidFill>
                  <a:srgbClr val="FF6600"/>
                </a:solidFill>
                <a:latin typeface="Verdana" pitchFamily="34" charset="0"/>
              </a:rPr>
              <a:t>孩子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5724525" y="1772816"/>
            <a:ext cx="2212975" cy="1295822"/>
          </a:xfrm>
          <a:prstGeom prst="rect">
            <a:avLst/>
          </a:prstGeom>
          <a:solidFill>
            <a:srgbClr val="3399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/>
            <a:r>
              <a:rPr lang="zh-CN" altLang="en-US" sz="2800" b="1" dirty="0" smtClean="0">
                <a:latin typeface="Verdana" pitchFamily="34" charset="0"/>
              </a:rPr>
              <a:t>父母亲</a:t>
            </a:r>
            <a:endParaRPr lang="en-US" altLang="zh-CN" sz="2800" b="1" dirty="0" smtClean="0">
              <a:latin typeface="Verdana" pitchFamily="34" charset="0"/>
            </a:endParaRPr>
          </a:p>
          <a:p>
            <a:pPr algn="ctr"/>
            <a:r>
              <a:rPr lang="zh-CN" altLang="en-US" sz="2800" b="1" dirty="0" smtClean="0">
                <a:latin typeface="Verdana" pitchFamily="34" charset="0"/>
              </a:rPr>
              <a:t>（重要他人）</a:t>
            </a:r>
            <a:endParaRPr lang="zh-CN" altLang="en-US" sz="2800" b="1" dirty="0">
              <a:latin typeface="Verdana" pitchFamily="34" charset="0"/>
            </a:endParaRP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3154363" y="3429000"/>
            <a:ext cx="0" cy="557213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6799263" y="3073400"/>
            <a:ext cx="0" cy="1317625"/>
          </a:xfrm>
          <a:prstGeom prst="line">
            <a:avLst/>
          </a:prstGeom>
          <a:noFill/>
          <a:ln w="57150">
            <a:solidFill>
              <a:srgbClr val="463C38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H="1">
            <a:off x="4773613" y="3732213"/>
            <a:ext cx="20256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7092950" y="3500438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3300"/>
                </a:solidFill>
              </a:rPr>
              <a:t>（亲子关系）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4000" b="1" dirty="0" smtClean="0">
                <a:latin typeface="宋体" pitchFamily="2" charset="-122"/>
              </a:rPr>
              <a:t>早期人际关系对个体心理的影响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179512" y="1700808"/>
            <a:ext cx="4680520" cy="2448272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zh-CN" altLang="en-US" b="1" dirty="0" smtClean="0">
                <a:solidFill>
                  <a:srgbClr val="0000FF"/>
                </a:solidFill>
                <a:ea typeface="楷体_GB2312" pitchFamily="49" charset="-122"/>
              </a:rPr>
              <a:t>基本安全感</a:t>
            </a:r>
          </a:p>
          <a:p>
            <a:pPr eaLnBrk="1" hangingPunct="1">
              <a:spcAft>
                <a:spcPct val="20000"/>
              </a:spcAft>
            </a:pPr>
            <a:r>
              <a:rPr lang="zh-CN" altLang="en-US" b="1" dirty="0" smtClean="0">
                <a:solidFill>
                  <a:srgbClr val="0000FF"/>
                </a:solidFill>
                <a:ea typeface="楷体_GB2312" pitchFamily="49" charset="-122"/>
              </a:rPr>
              <a:t>自尊</a:t>
            </a:r>
            <a:r>
              <a:rPr lang="en-US" altLang="zh-CN" b="1" dirty="0" smtClean="0">
                <a:solidFill>
                  <a:srgbClr val="0000FF"/>
                </a:solidFill>
                <a:ea typeface="楷体_GB2312" pitchFamily="49" charset="-122"/>
              </a:rPr>
              <a:t>—</a:t>
            </a:r>
            <a:r>
              <a:rPr lang="zh-CN" altLang="en-US" b="1" dirty="0" smtClean="0">
                <a:solidFill>
                  <a:srgbClr val="0000FF"/>
                </a:solidFill>
                <a:ea typeface="楷体_GB2312" pitchFamily="49" charset="-122"/>
              </a:rPr>
              <a:t>自我价值</a:t>
            </a:r>
          </a:p>
          <a:p>
            <a:pPr eaLnBrk="1" hangingPunct="1">
              <a:spcAft>
                <a:spcPct val="20000"/>
              </a:spcAft>
            </a:pPr>
            <a:r>
              <a:rPr lang="zh-CN" altLang="en-US" b="1" dirty="0" smtClean="0">
                <a:solidFill>
                  <a:srgbClr val="0000FF"/>
                </a:solidFill>
                <a:ea typeface="楷体_GB2312" pitchFamily="49" charset="-122"/>
              </a:rPr>
              <a:t>自我认识</a:t>
            </a:r>
            <a:r>
              <a:rPr lang="en-US" altLang="zh-CN" b="1" dirty="0" smtClean="0">
                <a:solidFill>
                  <a:srgbClr val="0000FF"/>
                </a:solidFill>
                <a:ea typeface="楷体_GB2312" pitchFamily="49" charset="-122"/>
              </a:rPr>
              <a:t>—</a:t>
            </a:r>
            <a:r>
              <a:rPr lang="zh-CN" altLang="en-US" b="1" dirty="0" smtClean="0">
                <a:solidFill>
                  <a:srgbClr val="0000FF"/>
                </a:solidFill>
                <a:ea typeface="楷体_GB2312" pitchFamily="49" charset="-122"/>
              </a:rPr>
              <a:t>需要、特点、性别</a:t>
            </a:r>
          </a:p>
          <a:p>
            <a:pPr eaLnBrk="1" hangingPunct="1">
              <a:spcAft>
                <a:spcPct val="20000"/>
              </a:spcAft>
            </a:pPr>
            <a:r>
              <a:rPr lang="zh-CN" altLang="en-US" b="1" dirty="0" smtClean="0">
                <a:solidFill>
                  <a:srgbClr val="0000FF"/>
                </a:solidFill>
                <a:ea typeface="楷体_GB2312" pitchFamily="49" charset="-122"/>
              </a:rPr>
              <a:t>理解他人和自己的区别</a:t>
            </a:r>
          </a:p>
          <a:p>
            <a:pPr eaLnBrk="1" hangingPunct="1">
              <a:spcAft>
                <a:spcPct val="20000"/>
              </a:spcAft>
              <a:buNone/>
            </a:pPr>
            <a:endParaRPr lang="zh-CN" alt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4"/>
          </p:nvPr>
        </p:nvSpPr>
        <p:spPr>
          <a:xfrm>
            <a:off x="2771801" y="4437112"/>
            <a:ext cx="2232248" cy="2046213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zh-CN" altLang="en-US" b="1" dirty="0" smtClean="0">
                <a:solidFill>
                  <a:srgbClr val="0000FF"/>
                </a:solidFill>
                <a:ea typeface="楷体_GB2312" pitchFamily="49" charset="-122"/>
              </a:rPr>
              <a:t>自我</a:t>
            </a:r>
            <a:endParaRPr lang="en-US" altLang="zh-CN" b="1" dirty="0" smtClean="0">
              <a:solidFill>
                <a:srgbClr val="0000FF"/>
              </a:solidFill>
              <a:ea typeface="楷体_GB2312" pitchFamily="49" charset="-122"/>
            </a:endParaRPr>
          </a:p>
          <a:p>
            <a:pPr eaLnBrk="1" hangingPunct="1">
              <a:spcAft>
                <a:spcPct val="20000"/>
              </a:spcAft>
            </a:pPr>
            <a:r>
              <a:rPr lang="zh-CN" altLang="en-US" b="1" dirty="0" smtClean="0">
                <a:solidFill>
                  <a:srgbClr val="0000FF"/>
                </a:solidFill>
                <a:ea typeface="楷体_GB2312" pitchFamily="49" charset="-122"/>
              </a:rPr>
              <a:t>人际关系</a:t>
            </a:r>
          </a:p>
          <a:p>
            <a:pPr eaLnBrk="1" hangingPunct="1">
              <a:spcAft>
                <a:spcPct val="20000"/>
              </a:spcAft>
            </a:pPr>
            <a:r>
              <a:rPr lang="zh-CN" altLang="en-US" b="1" dirty="0" smtClean="0">
                <a:solidFill>
                  <a:srgbClr val="0000FF"/>
                </a:solidFill>
                <a:ea typeface="楷体_GB2312" pitchFamily="49" charset="-122"/>
              </a:rPr>
              <a:t>心理健康</a:t>
            </a:r>
          </a:p>
          <a:p>
            <a:pPr eaLnBrk="1" hangingPunct="1">
              <a:spcAft>
                <a:spcPct val="20000"/>
              </a:spcAft>
            </a:pPr>
            <a:r>
              <a:rPr lang="zh-CN" altLang="en-US" b="1" dirty="0" smtClean="0">
                <a:solidFill>
                  <a:srgbClr val="0000FF"/>
                </a:solidFill>
                <a:ea typeface="楷体_GB2312" pitchFamily="49" charset="-122"/>
              </a:rPr>
              <a:t>社会适应</a:t>
            </a:r>
            <a:endParaRPr lang="en-US" altLang="zh-CN" b="1" dirty="0" smtClean="0">
              <a:solidFill>
                <a:srgbClr val="0000FF"/>
              </a:solidFill>
              <a:ea typeface="楷体_GB2312" pitchFamily="49" charset="-122"/>
            </a:endParaRPr>
          </a:p>
        </p:txBody>
      </p:sp>
      <p:pic>
        <p:nvPicPr>
          <p:cNvPr id="14339" name="Picture 4" descr="wangy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00808"/>
            <a:ext cx="317760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10663524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81128"/>
            <a:ext cx="192006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00113" y="404813"/>
            <a:ext cx="668337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9" tIns="45710" rIns="91419" bIns="45710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zh-CN" altLang="en-US" sz="3800" b="1">
                <a:latin typeface="宋体" pitchFamily="2" charset="-122"/>
                <a:sym typeface="Didot" pitchFamily="-48" charset="0"/>
              </a:rPr>
              <a:t>儿童心理的成长和发展</a:t>
            </a:r>
          </a:p>
        </p:txBody>
      </p:sp>
      <p:grpSp>
        <p:nvGrpSpPr>
          <p:cNvPr id="2" name="组合 17"/>
          <p:cNvGrpSpPr>
            <a:grpSpLocks/>
          </p:cNvGrpSpPr>
          <p:nvPr/>
        </p:nvGrpSpPr>
        <p:grpSpPr bwMode="auto">
          <a:xfrm>
            <a:off x="1331640" y="1628800"/>
            <a:ext cx="4248150" cy="4537075"/>
            <a:chOff x="2411760" y="1628800"/>
            <a:chExt cx="4248472" cy="4537075"/>
          </a:xfrm>
        </p:grpSpPr>
        <p:sp>
          <p:nvSpPr>
            <p:cNvPr id="9220" name="Oval 4"/>
            <p:cNvSpPr>
              <a:spLocks noChangeArrowheads="1"/>
            </p:cNvSpPr>
            <p:nvPr/>
          </p:nvSpPr>
          <p:spPr bwMode="auto">
            <a:xfrm>
              <a:off x="2411760" y="4654575"/>
              <a:ext cx="2190750" cy="1511300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algn="ctr" defTabSz="912813"/>
              <a:r>
                <a:rPr lang="en-US" altLang="zh-CN" sz="2000" b="1">
                  <a:solidFill>
                    <a:schemeClr val="accent2"/>
                  </a:solidFill>
                </a:rPr>
                <a:t>C</a:t>
              </a:r>
            </a:p>
            <a:p>
              <a:pPr algn="ctr" defTabSz="912813"/>
              <a:r>
                <a:rPr lang="zh-CN" altLang="en-US" sz="2000" b="1">
                  <a:solidFill>
                    <a:schemeClr val="accent2"/>
                  </a:solidFill>
                </a:rPr>
                <a:t>儿童自我</a:t>
              </a:r>
            </a:p>
          </p:txBody>
        </p:sp>
        <p:sp>
          <p:nvSpPr>
            <p:cNvPr id="9221" name="Oval 5"/>
            <p:cNvSpPr>
              <a:spLocks noChangeArrowheads="1"/>
            </p:cNvSpPr>
            <p:nvPr/>
          </p:nvSpPr>
          <p:spPr bwMode="auto">
            <a:xfrm>
              <a:off x="2411760" y="3141688"/>
              <a:ext cx="2190750" cy="1512887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algn="ctr" defTabSz="912813"/>
              <a:r>
                <a:rPr lang="en-US" altLang="zh-CN" sz="2000" b="1">
                  <a:solidFill>
                    <a:schemeClr val="accent2"/>
                  </a:solidFill>
                </a:rPr>
                <a:t>A</a:t>
              </a:r>
            </a:p>
            <a:p>
              <a:pPr algn="ctr" defTabSz="912813"/>
              <a:r>
                <a:rPr lang="zh-CN" altLang="en-US" sz="2000" b="1">
                  <a:solidFill>
                    <a:schemeClr val="accent2"/>
                  </a:solidFill>
                </a:rPr>
                <a:t>成人自我</a:t>
              </a:r>
            </a:p>
          </p:txBody>
        </p:sp>
        <p:sp>
          <p:nvSpPr>
            <p:cNvPr id="9222" name="Oval 6"/>
            <p:cNvSpPr>
              <a:spLocks noChangeArrowheads="1"/>
            </p:cNvSpPr>
            <p:nvPr/>
          </p:nvSpPr>
          <p:spPr bwMode="auto">
            <a:xfrm>
              <a:off x="2411760" y="1628800"/>
              <a:ext cx="2119313" cy="1512888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algn="ctr" defTabSz="912813"/>
              <a:r>
                <a:rPr lang="en-US" altLang="zh-CN" sz="2000" b="1" dirty="0">
                  <a:solidFill>
                    <a:schemeClr val="accent2"/>
                  </a:solidFill>
                </a:rPr>
                <a:t>P</a:t>
              </a:r>
            </a:p>
            <a:p>
              <a:pPr algn="ctr" defTabSz="912813"/>
              <a:r>
                <a:rPr lang="zh-CN" altLang="en-US" sz="2000" b="1" dirty="0">
                  <a:solidFill>
                    <a:schemeClr val="accent2"/>
                  </a:solidFill>
                </a:rPr>
                <a:t>父母自我</a:t>
              </a:r>
            </a:p>
          </p:txBody>
        </p:sp>
        <p:cxnSp>
          <p:nvCxnSpPr>
            <p:cNvPr id="8" name="直接连接符 7"/>
            <p:cNvCxnSpPr>
              <a:stCxn id="9222" idx="6"/>
              <a:endCxn id="9224" idx="1"/>
            </p:cNvCxnSpPr>
            <p:nvPr/>
          </p:nvCxnSpPr>
          <p:spPr>
            <a:xfrm flipV="1">
              <a:off x="4531073" y="2322458"/>
              <a:ext cx="761008" cy="627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24" name="TextBox 8"/>
            <p:cNvSpPr txBox="1">
              <a:spLocks noChangeArrowheads="1"/>
            </p:cNvSpPr>
            <p:nvPr/>
          </p:nvSpPr>
          <p:spPr bwMode="auto">
            <a:xfrm>
              <a:off x="5292080" y="2060848"/>
              <a:ext cx="13681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dirty="0" smtClean="0"/>
                <a:t>父</a:t>
              </a:r>
              <a:r>
                <a:rPr lang="en-US" altLang="zh-CN" sz="2800" dirty="0" smtClean="0"/>
                <a:t>/</a:t>
              </a:r>
              <a:r>
                <a:rPr lang="zh-CN" altLang="en-US" sz="2800" dirty="0" smtClean="0"/>
                <a:t>母性</a:t>
              </a:r>
              <a:endParaRPr lang="zh-CN" altLang="en-US" sz="2800" dirty="0"/>
            </a:p>
          </p:txBody>
        </p:sp>
        <p:cxnSp>
          <p:nvCxnSpPr>
            <p:cNvPr id="12" name="直接连接符 11"/>
            <p:cNvCxnSpPr>
              <a:stCxn id="9221" idx="6"/>
            </p:cNvCxnSpPr>
            <p:nvPr/>
          </p:nvCxnSpPr>
          <p:spPr>
            <a:xfrm flipV="1">
              <a:off x="4602676" y="3860825"/>
              <a:ext cx="617584" cy="38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26" name="TextBox 12"/>
            <p:cNvSpPr txBox="1">
              <a:spLocks noChangeArrowheads="1"/>
            </p:cNvSpPr>
            <p:nvPr/>
          </p:nvSpPr>
          <p:spPr bwMode="auto">
            <a:xfrm>
              <a:off x="5292080" y="5157192"/>
              <a:ext cx="1368152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dirty="0" smtClean="0"/>
                <a:t>男孩儿</a:t>
              </a:r>
              <a:r>
                <a:rPr lang="en-US" altLang="zh-CN" sz="2800" dirty="0" smtClean="0"/>
                <a:t>/</a:t>
              </a:r>
              <a:r>
                <a:rPr lang="zh-CN" altLang="en-US" sz="2800" dirty="0" smtClean="0"/>
                <a:t>女孩儿</a:t>
              </a:r>
              <a:endParaRPr lang="zh-CN" altLang="en-US" sz="2800" dirty="0"/>
            </a:p>
          </p:txBody>
        </p:sp>
        <p:sp>
          <p:nvSpPr>
            <p:cNvPr id="9227" name="TextBox 13"/>
            <p:cNvSpPr txBox="1">
              <a:spLocks noChangeArrowheads="1"/>
            </p:cNvSpPr>
            <p:nvPr/>
          </p:nvSpPr>
          <p:spPr bwMode="auto">
            <a:xfrm>
              <a:off x="5220072" y="3573016"/>
              <a:ext cx="136815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dirty="0" smtClean="0"/>
                <a:t>男</a:t>
              </a:r>
              <a:r>
                <a:rPr lang="en-US" altLang="zh-CN" sz="2800" dirty="0" smtClean="0"/>
                <a:t>/</a:t>
              </a:r>
              <a:r>
                <a:rPr lang="zh-CN" altLang="en-US" sz="2800" dirty="0" smtClean="0"/>
                <a:t>女性</a:t>
              </a:r>
              <a:endParaRPr lang="zh-CN" altLang="en-US" sz="2800" dirty="0"/>
            </a:p>
          </p:txBody>
        </p:sp>
        <p:cxnSp>
          <p:nvCxnSpPr>
            <p:cNvPr id="16" name="直接连接符 15"/>
            <p:cNvCxnSpPr>
              <a:stCxn id="9220" idx="6"/>
              <a:endCxn id="9226" idx="1"/>
            </p:cNvCxnSpPr>
            <p:nvPr/>
          </p:nvCxnSpPr>
          <p:spPr>
            <a:xfrm>
              <a:off x="4602510" y="5410225"/>
              <a:ext cx="689570" cy="2240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3" descr="家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80928"/>
            <a:ext cx="20193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116013" y="188913"/>
            <a:ext cx="540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zh-CN" altLang="en-US" sz="3600" b="1">
                <a:ea typeface="黑体" pitchFamily="2" charset="-122"/>
              </a:rPr>
              <a:t>自我的结构和发展</a:t>
            </a:r>
          </a:p>
        </p:txBody>
      </p:sp>
      <p:grpSp>
        <p:nvGrpSpPr>
          <p:cNvPr id="32771" name="Group 22"/>
          <p:cNvGrpSpPr>
            <a:grpSpLocks/>
          </p:cNvGrpSpPr>
          <p:nvPr/>
        </p:nvGrpSpPr>
        <p:grpSpPr bwMode="auto">
          <a:xfrm>
            <a:off x="900113" y="1125538"/>
            <a:ext cx="5759450" cy="5114925"/>
            <a:chOff x="567" y="709"/>
            <a:chExt cx="3628" cy="3222"/>
          </a:xfrm>
        </p:grpSpPr>
        <p:sp>
          <p:nvSpPr>
            <p:cNvPr id="32774" name="Oval 4"/>
            <p:cNvSpPr>
              <a:spLocks noChangeArrowheads="1"/>
            </p:cNvSpPr>
            <p:nvPr/>
          </p:nvSpPr>
          <p:spPr bwMode="auto">
            <a:xfrm>
              <a:off x="864" y="1208"/>
              <a:ext cx="2499" cy="968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lIns="91424" tIns="45712" rIns="91424" bIns="45712" anchor="ctr"/>
            <a:lstStyle/>
            <a:p>
              <a:pPr algn="ctr" defTabSz="912813"/>
              <a:endParaRPr lang="zh-CN" altLang="en-US" sz="3600" b="1"/>
            </a:p>
          </p:txBody>
        </p:sp>
        <p:sp>
          <p:nvSpPr>
            <p:cNvPr id="32775" name="Oval 5"/>
            <p:cNvSpPr>
              <a:spLocks noChangeArrowheads="1"/>
            </p:cNvSpPr>
            <p:nvPr/>
          </p:nvSpPr>
          <p:spPr bwMode="auto">
            <a:xfrm>
              <a:off x="1291" y="2160"/>
              <a:ext cx="1770" cy="832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lIns="91424" tIns="45712" rIns="91424" bIns="45712" anchor="ctr"/>
            <a:lstStyle/>
            <a:p>
              <a:pPr algn="ctr" defTabSz="912813"/>
              <a:r>
                <a:rPr lang="zh-CN" altLang="en-US" sz="2400"/>
                <a:t>成人自我</a:t>
              </a:r>
            </a:p>
          </p:txBody>
        </p:sp>
        <p:sp>
          <p:nvSpPr>
            <p:cNvPr id="32776" name="Oval 6"/>
            <p:cNvSpPr>
              <a:spLocks noChangeArrowheads="1"/>
            </p:cNvSpPr>
            <p:nvPr/>
          </p:nvSpPr>
          <p:spPr bwMode="auto">
            <a:xfrm>
              <a:off x="911" y="2977"/>
              <a:ext cx="2496" cy="954"/>
            </a:xfrm>
            <a:prstGeom prst="ellipse">
              <a:avLst/>
            </a:pr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wrap="none" lIns="91424" tIns="45712" rIns="91424" bIns="45712" anchor="ctr"/>
            <a:lstStyle/>
            <a:p>
              <a:pPr algn="ctr" defTabSz="912813"/>
              <a:endParaRPr lang="zh-CN" altLang="en-US" sz="3600" b="1"/>
            </a:p>
          </p:txBody>
        </p:sp>
        <p:sp>
          <p:nvSpPr>
            <p:cNvPr id="32777" name="Line 7"/>
            <p:cNvSpPr>
              <a:spLocks noChangeShapeType="1"/>
            </p:cNvSpPr>
            <p:nvPr/>
          </p:nvSpPr>
          <p:spPr bwMode="auto">
            <a:xfrm>
              <a:off x="2153" y="2977"/>
              <a:ext cx="0" cy="9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8" name="Line 8"/>
            <p:cNvSpPr>
              <a:spLocks noChangeShapeType="1"/>
            </p:cNvSpPr>
            <p:nvPr/>
          </p:nvSpPr>
          <p:spPr bwMode="auto">
            <a:xfrm>
              <a:off x="2109" y="1208"/>
              <a:ext cx="2" cy="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79" name="Line 9"/>
            <p:cNvSpPr>
              <a:spLocks noChangeShapeType="1"/>
            </p:cNvSpPr>
            <p:nvPr/>
          </p:nvSpPr>
          <p:spPr bwMode="auto">
            <a:xfrm>
              <a:off x="1255" y="934"/>
              <a:ext cx="390" cy="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0" name="Text Box 10"/>
            <p:cNvSpPr txBox="1">
              <a:spLocks noChangeArrowheads="1"/>
            </p:cNvSpPr>
            <p:nvPr/>
          </p:nvSpPr>
          <p:spPr bwMode="auto">
            <a:xfrm>
              <a:off x="567" y="709"/>
              <a:ext cx="1276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4" tIns="45712" rIns="91424" bIns="45712"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zh-CN" altLang="en-US" sz="1700" b="1"/>
                <a:t>养育者的养育性</a:t>
              </a:r>
            </a:p>
          </p:txBody>
        </p:sp>
        <p:sp>
          <p:nvSpPr>
            <p:cNvPr id="32781" name="Line 11"/>
            <p:cNvSpPr>
              <a:spLocks noChangeShapeType="1"/>
            </p:cNvSpPr>
            <p:nvPr/>
          </p:nvSpPr>
          <p:spPr bwMode="auto">
            <a:xfrm flipH="1">
              <a:off x="2675" y="981"/>
              <a:ext cx="44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2" name="Text Box 12"/>
            <p:cNvSpPr txBox="1">
              <a:spLocks noChangeArrowheads="1"/>
            </p:cNvSpPr>
            <p:nvPr/>
          </p:nvSpPr>
          <p:spPr bwMode="auto">
            <a:xfrm>
              <a:off x="2920" y="709"/>
              <a:ext cx="1275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4" tIns="45712" rIns="91424" bIns="45712"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zh-CN" altLang="en-US" sz="1700" b="1"/>
                <a:t>养育者的控制性</a:t>
              </a:r>
            </a:p>
          </p:txBody>
        </p:sp>
        <p:sp>
          <p:nvSpPr>
            <p:cNvPr id="32783" name="Text Box 13"/>
            <p:cNvSpPr txBox="1">
              <a:spLocks noChangeArrowheads="1"/>
            </p:cNvSpPr>
            <p:nvPr/>
          </p:nvSpPr>
          <p:spPr bwMode="auto">
            <a:xfrm>
              <a:off x="2200" y="1480"/>
              <a:ext cx="785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4" tIns="45712" rIns="91424" bIns="45712"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zh-CN" altLang="en-US" sz="1700">
                  <a:ea typeface="楷体_GB2312" pitchFamily="49" charset="-122"/>
                </a:rPr>
                <a:t>控制型的父母自我</a:t>
              </a:r>
            </a:p>
          </p:txBody>
        </p:sp>
        <p:sp>
          <p:nvSpPr>
            <p:cNvPr id="32784" name="Text Box 14"/>
            <p:cNvSpPr txBox="1">
              <a:spLocks noChangeArrowheads="1"/>
            </p:cNvSpPr>
            <p:nvPr/>
          </p:nvSpPr>
          <p:spPr bwMode="auto">
            <a:xfrm>
              <a:off x="1247" y="1480"/>
              <a:ext cx="785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4" tIns="45712" rIns="91424" bIns="45712"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zh-CN" altLang="en-US" sz="1700">
                  <a:ea typeface="楷体_GB2312" pitchFamily="49" charset="-122"/>
                </a:rPr>
                <a:t>养育型的父母自我</a:t>
              </a:r>
            </a:p>
          </p:txBody>
        </p:sp>
        <p:sp>
          <p:nvSpPr>
            <p:cNvPr id="32785" name="Text Box 15"/>
            <p:cNvSpPr txBox="1">
              <a:spLocks noChangeArrowheads="1"/>
            </p:cNvSpPr>
            <p:nvPr/>
          </p:nvSpPr>
          <p:spPr bwMode="auto">
            <a:xfrm>
              <a:off x="1009" y="3293"/>
              <a:ext cx="1079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4" tIns="45712" rIns="91424" bIns="45712"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zh-CN" altLang="en-US" sz="1700">
                  <a:ea typeface="楷体_GB2312" pitchFamily="49" charset="-122"/>
                </a:rPr>
                <a:t>自由儿童自我</a:t>
              </a:r>
            </a:p>
          </p:txBody>
        </p:sp>
        <p:sp>
          <p:nvSpPr>
            <p:cNvPr id="32786" name="Text Box 16"/>
            <p:cNvSpPr txBox="1">
              <a:spLocks noChangeArrowheads="1"/>
            </p:cNvSpPr>
            <p:nvPr/>
          </p:nvSpPr>
          <p:spPr bwMode="auto">
            <a:xfrm>
              <a:off x="2183" y="3293"/>
              <a:ext cx="108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4" tIns="45712" rIns="91424" bIns="45712">
              <a:spAutoFit/>
            </a:bodyPr>
            <a:lstStyle/>
            <a:p>
              <a:pPr defTabSz="912813">
                <a:spcBef>
                  <a:spcPct val="50000"/>
                </a:spcBef>
              </a:pPr>
              <a:r>
                <a:rPr lang="zh-CN" altLang="en-US" sz="1700">
                  <a:ea typeface="楷体_GB2312" pitchFamily="49" charset="-122"/>
                </a:rPr>
                <a:t>适应儿童自我</a:t>
              </a:r>
            </a:p>
          </p:txBody>
        </p:sp>
      </p:grpSp>
      <p:pic>
        <p:nvPicPr>
          <p:cNvPr id="32772" name="Picture 21" descr="家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1989138"/>
            <a:ext cx="2017713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0" name="AutoShape 10">
            <a:hlinkClick r:id="rId4" action="ppaction://hlinksldjump" highlightClick="1"/>
          </p:cNvPr>
          <p:cNvSpPr>
            <a:spLocks noChangeArrowheads="1"/>
          </p:cNvSpPr>
          <p:nvPr/>
        </p:nvSpPr>
        <p:spPr bwMode="gray">
          <a:xfrm>
            <a:off x="8243888" y="6165850"/>
            <a:ext cx="288925" cy="215900"/>
          </a:xfrm>
          <a:prstGeom prst="actionButtonBeginning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2"/>
          <p:cNvSpPr>
            <a:spLocks noChangeArrowheads="1"/>
          </p:cNvSpPr>
          <p:nvPr/>
        </p:nvSpPr>
        <p:spPr bwMode="auto">
          <a:xfrm>
            <a:off x="1371600" y="2276475"/>
            <a:ext cx="3967163" cy="15367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algn="ctr" defTabSz="912813"/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2700338" y="3787775"/>
            <a:ext cx="1655762" cy="13208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algn="ctr" defTabSz="912813"/>
            <a:r>
              <a:rPr lang="zh-CN" altLang="en-US" b="1">
                <a:solidFill>
                  <a:schemeClr val="tx2"/>
                </a:solidFill>
              </a:rPr>
              <a:t>成人自我</a:t>
            </a: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1547813" y="5084763"/>
            <a:ext cx="3889375" cy="144145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algn="ctr" defTabSz="912813"/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3851275" y="5157788"/>
            <a:ext cx="0" cy="14398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3851275" y="2276475"/>
            <a:ext cx="3175" cy="15367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1992313" y="1841500"/>
            <a:ext cx="619125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900113" y="1484313"/>
            <a:ext cx="20256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zh-CN" altLang="en-US" sz="1700" b="1">
                <a:solidFill>
                  <a:schemeClr val="tx2"/>
                </a:solidFill>
              </a:rPr>
              <a:t>养育者的养育性</a:t>
            </a: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4246563" y="1916113"/>
            <a:ext cx="6985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635500" y="1484313"/>
            <a:ext cx="20240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zh-CN" altLang="en-US" sz="1700" b="1">
                <a:solidFill>
                  <a:schemeClr val="tx2"/>
                </a:solidFill>
              </a:rPr>
              <a:t>养育者的控制性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3924300" y="2708275"/>
            <a:ext cx="1246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zh-CN" altLang="en-US" sz="1700" b="1">
                <a:solidFill>
                  <a:schemeClr val="tx2"/>
                </a:solidFill>
                <a:ea typeface="楷体_GB2312" pitchFamily="49" charset="-122"/>
              </a:rPr>
              <a:t>控制型的父母自我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1979613" y="2708275"/>
            <a:ext cx="12461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zh-CN" altLang="en-US" sz="1700" b="1">
                <a:solidFill>
                  <a:schemeClr val="tx2"/>
                </a:solidFill>
                <a:ea typeface="楷体_GB2312" pitchFamily="49" charset="-122"/>
              </a:rPr>
              <a:t>养育型的父母自我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2411413" y="5445125"/>
            <a:ext cx="1079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zh-CN" altLang="en-US" sz="1700" b="1">
                <a:solidFill>
                  <a:schemeClr val="tx2"/>
                </a:solidFill>
                <a:ea typeface="楷体_GB2312" pitchFamily="49" charset="-122"/>
              </a:rPr>
              <a:t>自由儿童自我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4140200" y="5300663"/>
            <a:ext cx="720725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zh-CN" altLang="en-US" sz="1700" b="1">
                <a:solidFill>
                  <a:schemeClr val="tx2"/>
                </a:solidFill>
                <a:ea typeface="楷体_GB2312" pitchFamily="49" charset="-122"/>
              </a:rPr>
              <a:t>适应儿童自我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1115616" y="260648"/>
            <a:ext cx="6696075" cy="98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 defTabSz="912813">
              <a:spcBef>
                <a:spcPct val="10000"/>
              </a:spcBef>
            </a:pPr>
            <a:r>
              <a:rPr lang="zh-CN" altLang="en-US" sz="3600" b="1" dirty="0">
                <a:solidFill>
                  <a:schemeClr val="tx2"/>
                </a:solidFill>
                <a:ea typeface="黑体" pitchFamily="2" charset="-122"/>
              </a:rPr>
              <a:t>适应不良</a:t>
            </a:r>
            <a:r>
              <a:rPr lang="en-US" altLang="zh-CN" sz="3600" b="1" dirty="0">
                <a:solidFill>
                  <a:schemeClr val="tx2"/>
                </a:solidFill>
                <a:ea typeface="黑体" pitchFamily="2" charset="-122"/>
              </a:rPr>
              <a:t>1</a:t>
            </a:r>
            <a:endParaRPr lang="zh-CN" altLang="en-US" sz="3600" b="1" dirty="0">
              <a:solidFill>
                <a:schemeClr val="tx2"/>
              </a:solidFill>
              <a:ea typeface="黑体" pitchFamily="2" charset="-122"/>
            </a:endParaRPr>
          </a:p>
          <a:p>
            <a:pPr algn="ctr" defTabSz="912813">
              <a:spcBef>
                <a:spcPct val="10000"/>
              </a:spcBef>
            </a:pPr>
            <a:r>
              <a:rPr lang="zh-CN" altLang="en-US" sz="2000" b="1" dirty="0">
                <a:solidFill>
                  <a:schemeClr val="tx2"/>
                </a:solidFill>
                <a:ea typeface="黑体" pitchFamily="2" charset="-122"/>
              </a:rPr>
              <a:t>过度保护、娇惯溺爱，缺乏规则</a:t>
            </a:r>
          </a:p>
        </p:txBody>
      </p:sp>
      <p:pic>
        <p:nvPicPr>
          <p:cNvPr id="33808" name="Picture 16" descr="家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3068638"/>
            <a:ext cx="2017713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2"/>
          <p:cNvSpPr>
            <a:spLocks noChangeArrowheads="1"/>
          </p:cNvSpPr>
          <p:nvPr/>
        </p:nvSpPr>
        <p:spPr bwMode="auto">
          <a:xfrm>
            <a:off x="1371600" y="2276475"/>
            <a:ext cx="3967163" cy="15367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algn="ctr" defTabSz="912813"/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34819" name="Oval 3"/>
          <p:cNvSpPr>
            <a:spLocks noChangeArrowheads="1"/>
          </p:cNvSpPr>
          <p:nvPr/>
        </p:nvSpPr>
        <p:spPr bwMode="auto">
          <a:xfrm>
            <a:off x="2700338" y="3787775"/>
            <a:ext cx="1655762" cy="13208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algn="ctr" defTabSz="912813"/>
            <a:r>
              <a:rPr lang="zh-CN" altLang="en-US" b="1">
                <a:solidFill>
                  <a:schemeClr val="tx2"/>
                </a:solidFill>
              </a:rPr>
              <a:t>成人自我</a:t>
            </a:r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1446213" y="5084763"/>
            <a:ext cx="3962400" cy="1514475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algn="ctr" defTabSz="912813"/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2916238" y="5157788"/>
            <a:ext cx="0" cy="15144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2916238" y="2276475"/>
            <a:ext cx="3175" cy="15367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1992313" y="1841500"/>
            <a:ext cx="619125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900113" y="1484313"/>
            <a:ext cx="20256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zh-CN" altLang="en-US" sz="1700" b="1">
                <a:solidFill>
                  <a:schemeClr val="tx2"/>
                </a:solidFill>
              </a:rPr>
              <a:t>养育者的养育性</a:t>
            </a:r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H="1">
            <a:off x="4246563" y="1916113"/>
            <a:ext cx="6985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4635500" y="1484313"/>
            <a:ext cx="20240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zh-CN" altLang="en-US" sz="1700" b="1">
                <a:solidFill>
                  <a:schemeClr val="tx2"/>
                </a:solidFill>
              </a:rPr>
              <a:t>养育者的控制性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3492500" y="2708275"/>
            <a:ext cx="1246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zh-CN" altLang="en-US" sz="1700" b="1">
                <a:solidFill>
                  <a:schemeClr val="tx2"/>
                </a:solidFill>
                <a:ea typeface="楷体_GB2312" pitchFamily="49" charset="-122"/>
              </a:rPr>
              <a:t>控制型的父母自我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1835150" y="2708275"/>
            <a:ext cx="1246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zh-CN" altLang="en-US" sz="1700" b="1">
                <a:solidFill>
                  <a:schemeClr val="tx2"/>
                </a:solidFill>
                <a:ea typeface="楷体_GB2312" pitchFamily="49" charset="-122"/>
              </a:rPr>
              <a:t>养育型的父母自我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1601788" y="5586413"/>
            <a:ext cx="1314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zh-CN" altLang="en-US" sz="1700" b="1">
                <a:solidFill>
                  <a:schemeClr val="tx2"/>
                </a:solidFill>
                <a:ea typeface="楷体_GB2312" pitchFamily="49" charset="-122"/>
              </a:rPr>
              <a:t>自由儿童自我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3203575" y="5589588"/>
            <a:ext cx="17145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zh-CN" altLang="en-US" sz="1700" b="1">
                <a:solidFill>
                  <a:schemeClr val="tx2"/>
                </a:solidFill>
                <a:ea typeface="楷体_GB2312" pitchFamily="49" charset="-122"/>
              </a:rPr>
              <a:t>适应儿童自我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251520" y="260648"/>
            <a:ext cx="8569325" cy="98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 defTabSz="912813">
              <a:spcBef>
                <a:spcPct val="10000"/>
              </a:spcBef>
            </a:pPr>
            <a:r>
              <a:rPr lang="zh-CN" altLang="en-US" sz="3600" b="1" dirty="0">
                <a:solidFill>
                  <a:schemeClr val="tx2"/>
                </a:solidFill>
                <a:ea typeface="黑体" pitchFamily="2" charset="-122"/>
              </a:rPr>
              <a:t>适应不良</a:t>
            </a:r>
            <a:r>
              <a:rPr lang="en-US" altLang="zh-CN" sz="3600" b="1" dirty="0">
                <a:solidFill>
                  <a:schemeClr val="tx2"/>
                </a:solidFill>
                <a:ea typeface="黑体" pitchFamily="2" charset="-122"/>
              </a:rPr>
              <a:t>2</a:t>
            </a:r>
            <a:endParaRPr lang="zh-CN" altLang="en-US" sz="3600" b="1" dirty="0">
              <a:solidFill>
                <a:schemeClr val="tx2"/>
              </a:solidFill>
              <a:ea typeface="黑体" pitchFamily="2" charset="-122"/>
            </a:endParaRPr>
          </a:p>
          <a:p>
            <a:pPr algn="ctr" defTabSz="912813">
              <a:spcBef>
                <a:spcPct val="10000"/>
              </a:spcBef>
            </a:pPr>
            <a:r>
              <a:rPr lang="zh-CN" altLang="en-US" sz="2000" b="1" dirty="0">
                <a:solidFill>
                  <a:schemeClr val="tx2"/>
                </a:solidFill>
                <a:ea typeface="黑体" pitchFamily="2" charset="-122"/>
              </a:rPr>
              <a:t>缺乏关爱和自我价值感，过度控制</a:t>
            </a:r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 flipH="1">
            <a:off x="4502150" y="5157788"/>
            <a:ext cx="11493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4572000" y="6092825"/>
            <a:ext cx="1079500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5726113" y="4941888"/>
            <a:ext cx="1368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顺从型</a:t>
            </a: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5795963" y="5951538"/>
            <a:ext cx="1584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zh-CN" altLang="en-US" sz="2800" b="1">
                <a:solidFill>
                  <a:schemeClr val="accent2"/>
                </a:solidFill>
              </a:rPr>
              <a:t>叛逆型</a:t>
            </a:r>
          </a:p>
        </p:txBody>
      </p:sp>
      <p:pic>
        <p:nvPicPr>
          <p:cNvPr id="34836" name="Picture 20" descr="家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1700213"/>
            <a:ext cx="2017713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2"/>
          <p:cNvSpPr>
            <a:spLocks noChangeArrowheads="1"/>
          </p:cNvSpPr>
          <p:nvPr/>
        </p:nvSpPr>
        <p:spPr bwMode="auto">
          <a:xfrm>
            <a:off x="1371600" y="2276475"/>
            <a:ext cx="3967163" cy="15367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algn="ctr" defTabSz="912813"/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35843" name="Oval 3"/>
          <p:cNvSpPr>
            <a:spLocks noChangeArrowheads="1"/>
          </p:cNvSpPr>
          <p:nvPr/>
        </p:nvSpPr>
        <p:spPr bwMode="auto">
          <a:xfrm>
            <a:off x="2700338" y="3789363"/>
            <a:ext cx="1368425" cy="13208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algn="ctr" defTabSz="912813"/>
            <a:r>
              <a:rPr lang="zh-CN" altLang="en-US" sz="1600" b="1">
                <a:solidFill>
                  <a:schemeClr val="tx2"/>
                </a:solidFill>
              </a:rPr>
              <a:t>成人</a:t>
            </a:r>
          </a:p>
          <a:p>
            <a:pPr algn="ctr" defTabSz="912813"/>
            <a:r>
              <a:rPr lang="zh-CN" altLang="en-US" sz="1600" b="1">
                <a:solidFill>
                  <a:schemeClr val="tx2"/>
                </a:solidFill>
              </a:rPr>
              <a:t>自我</a:t>
            </a:r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1446213" y="5084763"/>
            <a:ext cx="3962400" cy="1514475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algn="ctr" defTabSz="912813"/>
            <a:endParaRPr lang="zh-CN" altLang="en-US" sz="3600" b="1">
              <a:solidFill>
                <a:schemeClr val="bg1"/>
              </a:solidFill>
            </a:endParaRP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3417888" y="5084763"/>
            <a:ext cx="0" cy="151447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3348038" y="2276475"/>
            <a:ext cx="3175" cy="15367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1992313" y="1841500"/>
            <a:ext cx="619125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900113" y="1484313"/>
            <a:ext cx="202565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zh-CN" altLang="en-US" sz="1700" b="1">
                <a:solidFill>
                  <a:schemeClr val="tx2"/>
                </a:solidFill>
              </a:rPr>
              <a:t>养育者的养育性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>
            <a:off x="4246563" y="1916113"/>
            <a:ext cx="6985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4635500" y="1484313"/>
            <a:ext cx="2024063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zh-CN" altLang="en-US" sz="1700" b="1">
                <a:solidFill>
                  <a:schemeClr val="tx2"/>
                </a:solidFill>
              </a:rPr>
              <a:t>养育者的控制性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492500" y="2708275"/>
            <a:ext cx="12461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zh-CN" altLang="en-US" sz="1700" b="1">
                <a:solidFill>
                  <a:schemeClr val="tx2"/>
                </a:solidFill>
                <a:ea typeface="楷体_GB2312" pitchFamily="49" charset="-122"/>
              </a:rPr>
              <a:t>控制型的父母自我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1979613" y="2708275"/>
            <a:ext cx="12461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zh-CN" altLang="en-US" sz="1700" b="1">
                <a:solidFill>
                  <a:schemeClr val="tx2"/>
                </a:solidFill>
                <a:ea typeface="楷体_GB2312" pitchFamily="49" charset="-122"/>
              </a:rPr>
              <a:t>养育型的父母自我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1601788" y="5586413"/>
            <a:ext cx="171291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zh-CN" altLang="en-US" sz="1700" b="1">
                <a:solidFill>
                  <a:schemeClr val="tx2"/>
                </a:solidFill>
                <a:ea typeface="楷体_GB2312" pitchFamily="49" charset="-122"/>
              </a:rPr>
              <a:t>自由儿童自我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3465513" y="5586413"/>
            <a:ext cx="1714500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zh-CN" altLang="en-US" sz="1700" b="1">
                <a:solidFill>
                  <a:schemeClr val="tx2"/>
                </a:solidFill>
                <a:ea typeface="楷体_GB2312" pitchFamily="49" charset="-122"/>
              </a:rPr>
              <a:t>适应儿童自我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900113" y="188913"/>
            <a:ext cx="5976937" cy="98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algn="ctr" defTabSz="912813">
              <a:spcBef>
                <a:spcPct val="10000"/>
              </a:spcBef>
            </a:pPr>
            <a:r>
              <a:rPr lang="zh-CN" altLang="en-US" sz="3600" b="1" dirty="0">
                <a:solidFill>
                  <a:schemeClr val="tx2"/>
                </a:solidFill>
                <a:ea typeface="黑体" pitchFamily="2" charset="-122"/>
              </a:rPr>
              <a:t>适应不良</a:t>
            </a:r>
            <a:r>
              <a:rPr lang="en-US" altLang="zh-CN" sz="3600" b="1" dirty="0">
                <a:solidFill>
                  <a:schemeClr val="tx2"/>
                </a:solidFill>
                <a:ea typeface="黑体" pitchFamily="2" charset="-122"/>
              </a:rPr>
              <a:t>3</a:t>
            </a:r>
          </a:p>
          <a:p>
            <a:pPr algn="ctr" defTabSz="912813">
              <a:spcBef>
                <a:spcPct val="10000"/>
              </a:spcBef>
            </a:pPr>
            <a:r>
              <a:rPr lang="en-US" altLang="zh-CN" sz="2000" b="1" dirty="0">
                <a:solidFill>
                  <a:schemeClr val="tx2"/>
                </a:solidFill>
                <a:ea typeface="黑体" pitchFamily="2" charset="-122"/>
              </a:rPr>
              <a:t>——</a:t>
            </a:r>
            <a:r>
              <a:rPr lang="zh-CN" altLang="en-US" sz="2000" b="1" dirty="0">
                <a:solidFill>
                  <a:schemeClr val="tx2"/>
                </a:solidFill>
                <a:ea typeface="黑体" pitchFamily="2" charset="-122"/>
              </a:rPr>
              <a:t>缺乏自主</a:t>
            </a:r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 flipH="1">
            <a:off x="4502150" y="5157788"/>
            <a:ext cx="114935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4572000" y="6092825"/>
            <a:ext cx="1079500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5726113" y="4941888"/>
            <a:ext cx="13684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zh-CN" altLang="en-US" sz="2800">
                <a:solidFill>
                  <a:schemeClr val="accent2"/>
                </a:solidFill>
              </a:rPr>
              <a:t>顺从型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5795963" y="5951538"/>
            <a:ext cx="1584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2" rIns="91424" bIns="45712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zh-CN" altLang="en-US" sz="2800">
                <a:solidFill>
                  <a:schemeClr val="accent2"/>
                </a:solidFill>
              </a:rPr>
              <a:t>叛逆型</a:t>
            </a:r>
          </a:p>
        </p:txBody>
      </p:sp>
      <p:pic>
        <p:nvPicPr>
          <p:cNvPr id="35860" name="Picture 20" descr="家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2205038"/>
            <a:ext cx="2017712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 bwMode="auto">
          <a:xfrm>
            <a:off x="755650" y="2492375"/>
            <a:ext cx="7772400" cy="1470025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zh-CN" altLang="en-US" sz="5400" dirty="0" smtClean="0">
                <a:solidFill>
                  <a:schemeClr val="accent1"/>
                </a:solidFill>
                <a:effectLst/>
                <a:latin typeface="隶书" pitchFamily="49" charset="-122"/>
                <a:ea typeface="隶书" pitchFamily="49" charset="-122"/>
              </a:rPr>
              <a:t>大学生典型案例</a:t>
            </a:r>
            <a:endParaRPr lang="en-US" altLang="zh-CN" sz="5400" dirty="0" smtClean="0">
              <a:solidFill>
                <a:schemeClr val="accent1"/>
              </a:solidFill>
              <a:effectLst/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33"/>
          <p:cNvSpPr>
            <a:spLocks noGrp="1" noChangeArrowheads="1"/>
          </p:cNvSpPr>
          <p:nvPr>
            <p:ph type="ctrTitle"/>
          </p:nvPr>
        </p:nvSpPr>
        <p:spPr bwMode="auto">
          <a:xfrm>
            <a:off x="539552" y="260648"/>
            <a:ext cx="8243888" cy="647700"/>
          </a:xfrm>
        </p:spPr>
        <p:txBody>
          <a:bodyPr wrap="square" numCol="1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zh-CN" altLang="en-US" sz="2800" b="1" dirty="0" smtClean="0">
                <a:effectLst/>
                <a:ea typeface="宋体" pitchFamily="2" charset="-122"/>
              </a:rPr>
              <a:t>心理社会发展阶段的关键期及教养不当带来的</a:t>
            </a:r>
            <a:r>
              <a:rPr lang="zh-CN" altLang="en-US" sz="2800" b="1" dirty="0" smtClean="0">
                <a:effectLst/>
                <a:ea typeface="宋体" pitchFamily="2" charset="-122"/>
              </a:rPr>
              <a:t>问题</a:t>
            </a:r>
            <a:endParaRPr lang="zh-CN" altLang="en-US" sz="2800" b="1" dirty="0" smtClean="0">
              <a:effectLst/>
              <a:ea typeface="宋体" pitchFamily="2" charset="-122"/>
            </a:endParaRPr>
          </a:p>
        </p:txBody>
      </p:sp>
      <p:graphicFrame>
        <p:nvGraphicFramePr>
          <p:cNvPr id="167971" name="Group 35"/>
          <p:cNvGraphicFramePr>
            <a:graphicFrameLocks noGrp="1"/>
          </p:cNvGraphicFramePr>
          <p:nvPr>
            <p:ph idx="4294967295"/>
          </p:nvPr>
        </p:nvGraphicFramePr>
        <p:xfrm>
          <a:off x="323528" y="1124743"/>
          <a:ext cx="8392416" cy="5328593"/>
        </p:xfrm>
        <a:graphic>
          <a:graphicData uri="http://schemas.openxmlformats.org/drawingml/2006/table">
            <a:tbl>
              <a:tblPr/>
              <a:tblGrid>
                <a:gridCol w="1324266"/>
                <a:gridCol w="1759752"/>
                <a:gridCol w="1835841"/>
                <a:gridCol w="1835841"/>
                <a:gridCol w="1636716"/>
              </a:tblGrid>
              <a:tr h="7137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年龄阶段和基本冲突 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684E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应达到的特征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积极品质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8684E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消极品质</a:t>
                      </a:r>
                      <a:endParaRPr kumimoji="0" lang="zh-CN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8684E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造成发展受阻的不当教养方式</a:t>
                      </a: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23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出生一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岁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684E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宋体" charset="-122"/>
                          <a:ea typeface="宋体" charset="-122"/>
                          <a:cs typeface="Times New Roman" pitchFamily="18" charset="0"/>
                        </a:rPr>
                        <a:t>基本信任对基本不信任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684E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信任感或安全感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——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源于爱和需要的满足     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"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希望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"——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敢于希望，富于理想，具有强烈的未来定向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684E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不敢希望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——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时时担忧自己的需要得不到满足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684E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忽视、冷漠、虐待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……</a:t>
                      </a:r>
                      <a:endParaRPr kumimoji="0" lang="en-US" altLang="zh-CN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1479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l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一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4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岁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684E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自主对退缩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684E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（第一反抗期） 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684E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自主感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——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儿童以自身的条件将自己看作独立的个体，依靠父母但却脱离于父母。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"</a:t>
                      </a: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有意志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"——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学会了怎样坚持或放弃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684E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意志压抑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——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产生怀疑，并感到害羞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684E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过分放纵或过于严厉 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764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4—5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岁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684E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主动对内疚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684E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自发意识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——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热切地考察现实世界想像、模仿成人行为的阶段。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主动探究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——</a:t>
                      </a: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有胆识、责任感和创造力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684E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胆小退缩</a:t>
                      </a:r>
                      <a:r>
                        <a:rPr kumimoji="0" lang="en-US" altLang="zh-CN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——</a:t>
                      </a:r>
                      <a:r>
                        <a:rPr kumimoji="0" lang="zh-CN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不敢有自己的想法、被动、受制于外界，缺乏独立意识</a:t>
                      </a:r>
                      <a:endParaRPr kumimoji="0" lang="zh-CN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8684E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忽略、否定、讥笑孩子的自发行为和独立思考</a:t>
                      </a:r>
                      <a:endParaRPr kumimoji="0" lang="zh-CN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67544" y="404664"/>
            <a:ext cx="8229600" cy="625475"/>
          </a:xfrm>
        </p:spPr>
        <p:txBody>
          <a:bodyPr wrap="square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zh-CN" altLang="en-US" sz="2400" b="1" dirty="0" smtClean="0">
                <a:effectLst/>
                <a:ea typeface="宋体" pitchFamily="2" charset="-122"/>
              </a:rPr>
              <a:t>心理社会发展阶段的关键期及教养不当带来的问题</a:t>
            </a:r>
            <a:r>
              <a:rPr lang="en-US" altLang="zh-CN" sz="2400" b="1" dirty="0" smtClean="0">
                <a:effectLst/>
                <a:ea typeface="宋体" pitchFamily="2" charset="-122"/>
              </a:rPr>
              <a:t/>
            </a:r>
            <a:br>
              <a:rPr lang="en-US" altLang="zh-CN" sz="2400" b="1" dirty="0" smtClean="0">
                <a:effectLst/>
                <a:ea typeface="宋体" pitchFamily="2" charset="-122"/>
              </a:rPr>
            </a:br>
            <a:r>
              <a:rPr lang="zh-CN" altLang="en-US" sz="2400" b="1" dirty="0" smtClean="0">
                <a:effectLst/>
                <a:ea typeface="宋体" pitchFamily="2" charset="-122"/>
              </a:rPr>
              <a:t>（埃里克森）</a:t>
            </a:r>
          </a:p>
        </p:txBody>
      </p:sp>
      <p:graphicFrame>
        <p:nvGraphicFramePr>
          <p:cNvPr id="168989" name="Group 29"/>
          <p:cNvGraphicFramePr>
            <a:graphicFrameLocks noGrp="1"/>
          </p:cNvGraphicFramePr>
          <p:nvPr>
            <p:ph idx="4294967295"/>
          </p:nvPr>
        </p:nvGraphicFramePr>
        <p:xfrm>
          <a:off x="428625" y="1285875"/>
          <a:ext cx="8229600" cy="5176838"/>
        </p:xfrm>
        <a:graphic>
          <a:graphicData uri="http://schemas.openxmlformats.org/drawingml/2006/table">
            <a:tbl>
              <a:tblPr/>
              <a:tblGrid>
                <a:gridCol w="1298575"/>
                <a:gridCol w="1592263"/>
                <a:gridCol w="1720850"/>
                <a:gridCol w="1568450"/>
                <a:gridCol w="2049462"/>
              </a:tblGrid>
              <a:tr h="13081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6—11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岁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684E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勤奋对自卑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684E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责任感和成就感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——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摆脱幻想和游戏，承担起现实任务并发展学习能力和社会能力。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勤奋感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——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完成学习任务后具备能力和胜任的感觉，积极努力，克服困难，独立生活完成任务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684E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自卑感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——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缺乏成就感和胜任力，自我放弃，依赖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684E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没有恰当地协助孩子掌握必要的学习技巧和习惯，放任自流或者过于否定，批评指责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0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11—18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岁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684E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自我同一性对角色混乱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684E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认同感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——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在青春期明确自己是谁、自己的角色是什么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同一性达成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——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确定自己是什么样的的人，要做什么样的人，要过什么样的人生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684E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角色混乱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——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无法认定自己的特点，不了解自己的愿望，缺乏内在生活动力，散漫、被动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……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684E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混乱的评价、不一致的要求、代替儿童做重大决定、不帮助孩子了解自己、否定孩子的兴趣和愿望、无视孩子的需要、按自己的愿望和好恶替孩子引导孩子、只讲大道理不顾孩子的情绪情感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……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04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18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岁一成年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亲密对孤独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亲密感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——</a:t>
                      </a: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99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与同性和异性建立亲密的个人关系的能力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99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幸福感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——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能与周围世界和自己的内心世界建立联结，享受与各种人相处的快乐，能够自由地建立和维持亲密关系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684E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寂寞感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——</a:t>
                      </a:r>
                      <a:r>
                        <a:rPr kumimoji="0" lang="zh-CN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8684E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对周围的事物容易以功利和好恶判断价值，疏离、隔膜，害怕被抛弃，喜欢否定他人</a:t>
                      </a:r>
                      <a:endParaRPr kumimoji="0" lang="zh-CN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684E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早期父母的忽略、冷淡、否定、拒绝亲密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……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宋体" charset="-122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对孩子的性别特征不予肯定或掩饰，忽略教育孩子认识自己的性别角色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ea typeface="宋体" charset="-122"/>
                          <a:cs typeface="Times New Roman" pitchFamily="18" charset="0"/>
                        </a:rPr>
                        <a:t>……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ea typeface="宋体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:\Documents and Settings\linxi\桌面\急件2\图片临时\u=1371712136,2289220635&amp;fm=23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780928"/>
            <a:ext cx="42243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700213"/>
            <a:ext cx="7772400" cy="1470025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5400" b="1" dirty="0" smtClean="0">
                <a:ea typeface="华文隶书" pitchFamily="2" charset="-122"/>
              </a:rPr>
              <a:t>亲子关系</a:t>
            </a:r>
            <a:endParaRPr lang="zh-CN" altLang="en-US" sz="3600" dirty="0" smtClean="0"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/>
          </p:cNvSpPr>
          <p:nvPr>
            <p:ph type="subTitle" idx="1"/>
          </p:nvPr>
        </p:nvSpPr>
        <p:spPr>
          <a:xfrm>
            <a:off x="1187450" y="188913"/>
            <a:ext cx="7488238" cy="6669087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</a:rPr>
              <a:t>                                   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爱</a:t>
            </a:r>
          </a:p>
          <a:p>
            <a:pPr algn="l">
              <a:lnSpc>
                <a:spcPct val="80000"/>
              </a:lnSpc>
            </a:pPr>
            <a:r>
              <a:rPr lang="zh-CN" altLang="en-US" sz="1600" b="1" dirty="0" smtClean="0"/>
              <a:t>                                          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（亲切、热情）</a:t>
            </a:r>
          </a:p>
          <a:p>
            <a:pPr algn="l">
              <a:lnSpc>
                <a:spcPct val="80000"/>
              </a:lnSpc>
            </a:pPr>
            <a:r>
              <a:rPr lang="zh-CN" altLang="en-US" sz="1600" dirty="0" smtClean="0">
                <a:solidFill>
                  <a:srgbClr val="0070C0"/>
                </a:solidFill>
              </a:rPr>
              <a:t/>
            </a:r>
            <a:br>
              <a:rPr lang="zh-CN" altLang="en-US" sz="1600" dirty="0" smtClean="0">
                <a:solidFill>
                  <a:srgbClr val="0070C0"/>
                </a:solidFill>
              </a:rPr>
            </a:br>
            <a:r>
              <a:rPr lang="zh-CN" altLang="en-US" sz="1600" dirty="0" smtClean="0">
                <a:solidFill>
                  <a:srgbClr val="0070C0"/>
                </a:solidFill>
              </a:rPr>
              <a:t>                   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过度溺爱</a:t>
            </a:r>
            <a:r>
              <a:rPr lang="en-US" altLang="zh-CN" sz="1600" dirty="0" smtClean="0">
                <a:solidFill>
                  <a:srgbClr val="0070C0"/>
                </a:solidFill>
              </a:rPr>
              <a:t>                                       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接纳</a:t>
            </a:r>
          </a:p>
          <a:p>
            <a:pPr algn="l">
              <a:lnSpc>
                <a:spcPct val="80000"/>
              </a:lnSpc>
            </a:pPr>
            <a:r>
              <a:rPr lang="zh-CN" altLang="en-US" sz="1600" dirty="0" smtClean="0">
                <a:solidFill>
                  <a:srgbClr val="0070C0"/>
                </a:solidFill>
              </a:rPr>
              <a:t>                </a:t>
            </a:r>
            <a:endParaRPr lang="zh-CN" altLang="en-US" sz="1600" b="1" dirty="0" smtClean="0">
              <a:solidFill>
                <a:srgbClr val="0070C0"/>
              </a:solidFill>
            </a:endParaRPr>
          </a:p>
          <a:p>
            <a:pPr algn="l">
              <a:lnSpc>
                <a:spcPct val="80000"/>
              </a:lnSpc>
            </a:pPr>
            <a:r>
              <a:rPr lang="zh-CN" altLang="en-US" sz="1600" b="1" dirty="0" smtClean="0">
                <a:solidFill>
                  <a:srgbClr val="0070C0"/>
                </a:solidFill>
              </a:rPr>
              <a:t>           保护性溺爱                                                        合作</a:t>
            </a:r>
          </a:p>
          <a:p>
            <a:pPr algn="l">
              <a:lnSpc>
                <a:spcPct val="80000"/>
              </a:lnSpc>
            </a:pPr>
            <a:r>
              <a:rPr lang="zh-CN" altLang="en-US" sz="1600" dirty="0" smtClean="0">
                <a:solidFill>
                  <a:srgbClr val="0070C0"/>
                </a:solidFill>
              </a:rPr>
              <a:t>                          </a:t>
            </a:r>
          </a:p>
          <a:p>
            <a:pPr algn="l">
              <a:lnSpc>
                <a:spcPct val="80000"/>
              </a:lnSpc>
            </a:pPr>
            <a:endParaRPr lang="zh-CN" altLang="en-US" sz="1600" dirty="0" smtClean="0">
              <a:solidFill>
                <a:srgbClr val="0070C0"/>
              </a:solidFill>
            </a:endParaRPr>
          </a:p>
          <a:p>
            <a:pPr algn="l">
              <a:lnSpc>
                <a:spcPct val="80000"/>
              </a:lnSpc>
            </a:pPr>
            <a:r>
              <a:rPr lang="zh-CN" altLang="en-US" sz="1600" b="1" dirty="0" smtClean="0">
                <a:solidFill>
                  <a:srgbClr val="0070C0"/>
                </a:solidFill>
              </a:rPr>
              <a:t>                                                                          </a:t>
            </a:r>
            <a:endParaRPr lang="en-US" altLang="zh-CN" sz="1600" b="1" dirty="0" smtClean="0">
              <a:solidFill>
                <a:srgbClr val="0070C0"/>
              </a:solidFill>
            </a:endParaRPr>
          </a:p>
          <a:p>
            <a:pPr algn="l">
              <a:lnSpc>
                <a:spcPct val="80000"/>
              </a:lnSpc>
            </a:pPr>
            <a:r>
              <a:rPr lang="zh-CN" altLang="en-US" sz="1600" b="1" dirty="0" smtClean="0">
                <a:solidFill>
                  <a:srgbClr val="0070C0"/>
                </a:solidFill>
              </a:rPr>
              <a:t>   过度保护                                                                             民主</a:t>
            </a:r>
          </a:p>
          <a:p>
            <a:pPr algn="l">
              <a:lnSpc>
                <a:spcPct val="80000"/>
              </a:lnSpc>
            </a:pPr>
            <a:r>
              <a:rPr lang="zh-CN" altLang="en-US" sz="1600" dirty="0" smtClean="0">
                <a:solidFill>
                  <a:srgbClr val="0070C0"/>
                </a:solidFill>
              </a:rPr>
              <a:t>                           </a:t>
            </a:r>
          </a:p>
          <a:p>
            <a:pPr algn="l">
              <a:lnSpc>
                <a:spcPct val="80000"/>
              </a:lnSpc>
            </a:pPr>
            <a:endParaRPr lang="zh-CN" altLang="en-US" sz="1600" dirty="0" smtClean="0">
              <a:solidFill>
                <a:srgbClr val="0070C0"/>
              </a:solidFill>
            </a:endParaRPr>
          </a:p>
          <a:p>
            <a:pPr algn="l">
              <a:lnSpc>
                <a:spcPct val="80000"/>
              </a:lnSpc>
            </a:pPr>
            <a:endParaRPr lang="en-US" altLang="zh-CN" sz="2400" b="1" dirty="0" smtClean="0">
              <a:solidFill>
                <a:srgbClr val="7030A0"/>
              </a:solidFill>
            </a:endParaRPr>
          </a:p>
          <a:p>
            <a:pPr algn="l">
              <a:lnSpc>
                <a:spcPct val="80000"/>
              </a:lnSpc>
            </a:pPr>
            <a:r>
              <a:rPr lang="zh-CN" altLang="en-US" sz="2400" b="1" dirty="0" smtClean="0">
                <a:solidFill>
                  <a:srgbClr val="7030A0"/>
                </a:solidFill>
              </a:rPr>
              <a:t>控制</a:t>
            </a:r>
            <a:r>
              <a:rPr lang="zh-CN" altLang="en-US" sz="2400" dirty="0" smtClean="0">
                <a:solidFill>
                  <a:srgbClr val="0070C0"/>
                </a:solidFill>
              </a:rPr>
              <a:t>                                                            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自主</a:t>
            </a:r>
          </a:p>
          <a:p>
            <a:pPr algn="l">
              <a:lnSpc>
                <a:spcPct val="80000"/>
              </a:lnSpc>
            </a:pPr>
            <a:r>
              <a:rPr lang="zh-CN" altLang="en-US" sz="1600" dirty="0" smtClean="0">
                <a:solidFill>
                  <a:srgbClr val="0070C0"/>
                </a:solidFill>
              </a:rPr>
              <a:t>（限制）占有                                                                               自由  （认可）</a:t>
            </a:r>
          </a:p>
          <a:p>
            <a:pPr algn="l">
              <a:lnSpc>
                <a:spcPct val="80000"/>
              </a:lnSpc>
            </a:pPr>
            <a:r>
              <a:rPr lang="zh-CN" altLang="en-US" sz="1600" b="1" dirty="0" smtClean="0">
                <a:solidFill>
                  <a:srgbClr val="0070C0"/>
                </a:solidFill>
              </a:rPr>
              <a:t>        </a:t>
            </a:r>
            <a:endParaRPr lang="en-US" altLang="zh-CN" sz="1600" b="1" dirty="0" smtClean="0">
              <a:solidFill>
                <a:srgbClr val="0070C0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altLang="zh-CN" sz="1600" b="1" dirty="0" smtClean="0">
                <a:solidFill>
                  <a:srgbClr val="0070C0"/>
                </a:solidFill>
              </a:rPr>
              <a:t>       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独裁</a:t>
            </a:r>
            <a:r>
              <a:rPr lang="zh-CN" altLang="en-US" sz="1600" dirty="0" smtClean="0">
                <a:solidFill>
                  <a:srgbClr val="0070C0"/>
                </a:solidFill>
              </a:rPr>
              <a:t>                                                                                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疏远</a:t>
            </a:r>
          </a:p>
          <a:p>
            <a:pPr algn="l">
              <a:lnSpc>
                <a:spcPct val="80000"/>
              </a:lnSpc>
            </a:pPr>
            <a:r>
              <a:rPr lang="zh-CN" altLang="en-US" sz="1600" b="1" dirty="0" smtClean="0">
                <a:solidFill>
                  <a:srgbClr val="0070C0"/>
                </a:solidFill>
              </a:rPr>
              <a:t>       专断        </a:t>
            </a:r>
            <a:endParaRPr lang="en-US" altLang="zh-CN" sz="1600" b="1" dirty="0" smtClean="0">
              <a:solidFill>
                <a:srgbClr val="0070C0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altLang="zh-CN" sz="1600" b="1" dirty="0" smtClean="0">
                <a:solidFill>
                  <a:srgbClr val="0070C0"/>
                </a:solidFill>
              </a:rPr>
              <a:t>                                                                                         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冷漠</a:t>
            </a:r>
          </a:p>
          <a:p>
            <a:pPr algn="l">
              <a:lnSpc>
                <a:spcPct val="80000"/>
              </a:lnSpc>
            </a:pPr>
            <a:r>
              <a:rPr lang="zh-CN" altLang="en-US" sz="1600" b="1" dirty="0" smtClean="0">
                <a:solidFill>
                  <a:srgbClr val="0070C0"/>
                </a:solidFill>
              </a:rPr>
              <a:t>                    </a:t>
            </a:r>
            <a:endParaRPr lang="en-US" altLang="zh-CN" sz="1600" b="1" dirty="0" smtClean="0">
              <a:solidFill>
                <a:srgbClr val="0070C0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altLang="zh-CN" sz="1600" b="1" dirty="0" smtClean="0">
                <a:solidFill>
                  <a:srgbClr val="0070C0"/>
                </a:solidFill>
              </a:rPr>
              <a:t>                    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敌对                                                忽视</a:t>
            </a:r>
          </a:p>
          <a:p>
            <a:pPr algn="l">
              <a:lnSpc>
                <a:spcPct val="80000"/>
              </a:lnSpc>
            </a:pPr>
            <a:r>
              <a:rPr lang="zh-CN" altLang="en-US" sz="1600" b="1" dirty="0" smtClean="0">
                <a:solidFill>
                  <a:srgbClr val="0070C0"/>
                </a:solidFill>
              </a:rPr>
              <a:t>                    苛求</a:t>
            </a:r>
          </a:p>
          <a:p>
            <a:pPr algn="l">
              <a:lnSpc>
                <a:spcPct val="80000"/>
              </a:lnSpc>
            </a:pPr>
            <a:r>
              <a:rPr lang="zh-CN" altLang="en-US" sz="2400" dirty="0" smtClean="0">
                <a:solidFill>
                  <a:srgbClr val="002060"/>
                </a:solidFill>
              </a:rPr>
              <a:t>                         </a:t>
            </a:r>
            <a:endParaRPr lang="en-US" altLang="zh-CN" sz="2400" dirty="0" smtClean="0">
              <a:solidFill>
                <a:srgbClr val="002060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</a:rPr>
              <a:t>                                  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拒绝</a:t>
            </a:r>
          </a:p>
          <a:p>
            <a:pPr algn="l">
              <a:lnSpc>
                <a:spcPct val="80000"/>
              </a:lnSpc>
            </a:pPr>
            <a:r>
              <a:rPr lang="en-US" altLang="zh-CN" sz="1800" b="1" dirty="0" smtClean="0">
                <a:solidFill>
                  <a:srgbClr val="002060"/>
                </a:solidFill>
              </a:rPr>
              <a:t>                                           </a:t>
            </a:r>
            <a:r>
              <a:rPr lang="zh-CN" altLang="en-US" sz="1800" b="1" dirty="0" smtClean="0">
                <a:solidFill>
                  <a:srgbClr val="002060"/>
                </a:solidFill>
              </a:rPr>
              <a:t>（敌意）</a:t>
            </a:r>
          </a:p>
        </p:txBody>
      </p:sp>
      <p:sp>
        <p:nvSpPr>
          <p:cNvPr id="49154" name="Line 4"/>
          <p:cNvSpPr>
            <a:spLocks noChangeShapeType="1"/>
          </p:cNvSpPr>
          <p:nvPr/>
        </p:nvSpPr>
        <p:spPr bwMode="auto">
          <a:xfrm>
            <a:off x="2843213" y="3644900"/>
            <a:ext cx="3600450" cy="460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49155" name="Line 5"/>
          <p:cNvSpPr>
            <a:spLocks noChangeShapeType="1"/>
          </p:cNvSpPr>
          <p:nvPr/>
        </p:nvSpPr>
        <p:spPr bwMode="auto">
          <a:xfrm flipV="1">
            <a:off x="4500563" y="908050"/>
            <a:ext cx="0" cy="532923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9466" name="Picture 10" descr="u=845918856,3497127278&amp;fm=0&amp;gp=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2060575"/>
            <a:ext cx="1692275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4" descr="u=3692465801,177760415&amp;fm=0&amp;gp=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133600"/>
            <a:ext cx="1800225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4" name="Picture 18" descr="u=725891347,1361810930&amp;fm=0&amp;gp=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213" y="3933825"/>
            <a:ext cx="14414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6" name="Picture 20" descr="u=1664913181,258471564&amp;fm=0&amp;gp=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463" y="3933825"/>
            <a:ext cx="15843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/>
          </p:cNvSpPr>
          <p:nvPr>
            <p:ph type="subTitle" idx="1"/>
          </p:nvPr>
        </p:nvSpPr>
        <p:spPr>
          <a:xfrm>
            <a:off x="1476375" y="188913"/>
            <a:ext cx="6985000" cy="6669087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</a:rPr>
              <a:t>                                 </a:t>
            </a:r>
            <a:r>
              <a:rPr lang="zh-CN" altLang="en-US" sz="2400" b="1" dirty="0" smtClean="0">
                <a:solidFill>
                  <a:srgbClr val="00B050"/>
                </a:solidFill>
              </a:rPr>
              <a:t>爱</a:t>
            </a:r>
          </a:p>
          <a:p>
            <a:pPr algn="l">
              <a:lnSpc>
                <a:spcPct val="80000"/>
              </a:lnSpc>
            </a:pPr>
            <a:r>
              <a:rPr lang="zh-CN" altLang="en-US" sz="1600" dirty="0" smtClean="0"/>
              <a:t>                                       </a:t>
            </a:r>
            <a:r>
              <a:rPr lang="zh-CN" altLang="en-US" sz="1600" dirty="0" smtClean="0">
                <a:solidFill>
                  <a:srgbClr val="0070C0"/>
                </a:solidFill>
              </a:rPr>
              <a:t>（亲切、热情）</a:t>
            </a:r>
          </a:p>
          <a:p>
            <a:pPr algn="l">
              <a:lnSpc>
                <a:spcPct val="80000"/>
              </a:lnSpc>
            </a:pPr>
            <a:r>
              <a:rPr lang="zh-CN" altLang="en-US" sz="1600" dirty="0" smtClean="0">
                <a:solidFill>
                  <a:srgbClr val="0070C0"/>
                </a:solidFill>
              </a:rPr>
              <a:t>    </a:t>
            </a:r>
            <a:br>
              <a:rPr lang="zh-CN" altLang="en-US" sz="1600" dirty="0" smtClean="0">
                <a:solidFill>
                  <a:srgbClr val="0070C0"/>
                </a:solidFill>
              </a:rPr>
            </a:br>
            <a:r>
              <a:rPr lang="zh-CN" altLang="en-US" sz="1600" dirty="0" smtClean="0">
                <a:solidFill>
                  <a:srgbClr val="0070C0"/>
                </a:solidFill>
              </a:rPr>
              <a:t>                                                                       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接纳</a:t>
            </a:r>
          </a:p>
          <a:p>
            <a:pPr algn="l">
              <a:lnSpc>
                <a:spcPct val="80000"/>
              </a:lnSpc>
            </a:pPr>
            <a:r>
              <a:rPr lang="zh-CN" altLang="en-US" sz="1600" dirty="0" smtClean="0">
                <a:solidFill>
                  <a:srgbClr val="0070C0"/>
                </a:solidFill>
              </a:rPr>
              <a:t>                   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过度溺爱</a:t>
            </a:r>
          </a:p>
          <a:p>
            <a:pPr algn="l">
              <a:lnSpc>
                <a:spcPct val="80000"/>
              </a:lnSpc>
            </a:pPr>
            <a:r>
              <a:rPr lang="zh-CN" altLang="en-US" sz="1600" dirty="0" smtClean="0">
                <a:solidFill>
                  <a:srgbClr val="0070C0"/>
                </a:solidFill>
              </a:rPr>
              <a:t>                                                                                  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合作</a:t>
            </a:r>
          </a:p>
          <a:p>
            <a:pPr algn="l">
              <a:lnSpc>
                <a:spcPct val="80000"/>
              </a:lnSpc>
            </a:pPr>
            <a:r>
              <a:rPr lang="zh-CN" altLang="en-US" sz="1600" dirty="0" smtClean="0">
                <a:solidFill>
                  <a:srgbClr val="0070C0"/>
                </a:solidFill>
              </a:rPr>
              <a:t>                                    </a:t>
            </a:r>
          </a:p>
          <a:p>
            <a:pPr algn="l">
              <a:lnSpc>
                <a:spcPct val="80000"/>
              </a:lnSpc>
            </a:pPr>
            <a:r>
              <a:rPr lang="zh-CN" altLang="en-US" sz="1600" b="1" dirty="0" smtClean="0">
                <a:solidFill>
                  <a:srgbClr val="0070C0"/>
                </a:solidFill>
              </a:rPr>
              <a:t>          保护性溺爱            </a:t>
            </a:r>
            <a:r>
              <a:rPr lang="zh-CN" altLang="en-US" sz="1600" dirty="0" smtClean="0">
                <a:solidFill>
                  <a:srgbClr val="0070C0"/>
                </a:solidFill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zh-CN" altLang="en-US" sz="1600" dirty="0" smtClean="0">
                <a:solidFill>
                  <a:srgbClr val="0070C0"/>
                </a:solidFill>
              </a:rPr>
              <a:t>                                       </a:t>
            </a:r>
          </a:p>
          <a:p>
            <a:pPr algn="l">
              <a:lnSpc>
                <a:spcPct val="80000"/>
              </a:lnSpc>
            </a:pPr>
            <a:r>
              <a:rPr lang="zh-CN" altLang="en-US" sz="1600" dirty="0" smtClean="0">
                <a:solidFill>
                  <a:srgbClr val="0070C0"/>
                </a:solidFill>
              </a:rPr>
              <a:t>                                                                                           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民主</a:t>
            </a:r>
          </a:p>
          <a:p>
            <a:pPr algn="l">
              <a:lnSpc>
                <a:spcPct val="80000"/>
              </a:lnSpc>
            </a:pPr>
            <a:r>
              <a:rPr lang="zh-CN" altLang="en-US" sz="1600" dirty="0" smtClean="0">
                <a:solidFill>
                  <a:srgbClr val="0070C0"/>
                </a:solidFill>
              </a:rPr>
              <a:t>                                     </a:t>
            </a:r>
          </a:p>
          <a:p>
            <a:pPr algn="l">
              <a:lnSpc>
                <a:spcPct val="80000"/>
              </a:lnSpc>
            </a:pPr>
            <a:r>
              <a:rPr lang="zh-CN" altLang="en-US" sz="1600" b="1" dirty="0" smtClean="0">
                <a:solidFill>
                  <a:srgbClr val="0070C0"/>
                </a:solidFill>
              </a:rPr>
              <a:t>      过度保护                </a:t>
            </a:r>
            <a:r>
              <a:rPr lang="zh-CN" altLang="en-US" sz="1600" dirty="0" smtClean="0">
                <a:solidFill>
                  <a:srgbClr val="0070C0"/>
                </a:solidFill>
              </a:rPr>
              <a:t> </a:t>
            </a:r>
          </a:p>
          <a:p>
            <a:pPr algn="l">
              <a:lnSpc>
                <a:spcPct val="80000"/>
              </a:lnSpc>
            </a:pPr>
            <a:r>
              <a:rPr lang="zh-CN" altLang="en-US" sz="1600" dirty="0" smtClean="0">
                <a:solidFill>
                  <a:srgbClr val="0070C0"/>
                </a:solidFill>
              </a:rPr>
              <a:t>                              </a:t>
            </a:r>
          </a:p>
          <a:p>
            <a:pPr algn="l">
              <a:lnSpc>
                <a:spcPct val="80000"/>
              </a:lnSpc>
            </a:pPr>
            <a:r>
              <a:rPr lang="zh-CN" altLang="en-US" sz="2400" b="1" dirty="0" smtClean="0">
                <a:solidFill>
                  <a:srgbClr val="7030A0"/>
                </a:solidFill>
              </a:rPr>
              <a:t>控制</a:t>
            </a:r>
            <a:r>
              <a:rPr lang="zh-CN" altLang="en-US" sz="2400" dirty="0" smtClean="0">
                <a:solidFill>
                  <a:srgbClr val="0070C0"/>
                </a:solidFill>
              </a:rPr>
              <a:t>                                                         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自主</a:t>
            </a:r>
          </a:p>
          <a:p>
            <a:pPr algn="l">
              <a:lnSpc>
                <a:spcPct val="80000"/>
              </a:lnSpc>
            </a:pPr>
            <a:r>
              <a:rPr lang="zh-CN" altLang="en-US" sz="1600" dirty="0" smtClean="0">
                <a:solidFill>
                  <a:srgbClr val="0070C0"/>
                </a:solidFill>
              </a:rPr>
              <a:t>（限制）占有                                                                         自由  （认可）</a:t>
            </a:r>
          </a:p>
          <a:p>
            <a:pPr algn="l">
              <a:lnSpc>
                <a:spcPct val="80000"/>
              </a:lnSpc>
            </a:pPr>
            <a:r>
              <a:rPr lang="zh-CN" altLang="en-US" sz="1600" dirty="0" smtClean="0">
                <a:solidFill>
                  <a:srgbClr val="0070C0"/>
                </a:solidFill>
              </a:rPr>
              <a:t>                                </a:t>
            </a:r>
          </a:p>
          <a:p>
            <a:pPr algn="l">
              <a:lnSpc>
                <a:spcPct val="80000"/>
              </a:lnSpc>
            </a:pPr>
            <a:r>
              <a:rPr lang="zh-CN" altLang="en-US" sz="1600" dirty="0" smtClean="0">
                <a:solidFill>
                  <a:srgbClr val="0070C0"/>
                </a:solidFill>
              </a:rPr>
              <a:t>                            </a:t>
            </a:r>
          </a:p>
          <a:p>
            <a:pPr algn="l">
              <a:lnSpc>
                <a:spcPct val="80000"/>
              </a:lnSpc>
            </a:pPr>
            <a:r>
              <a:rPr lang="zh-CN" altLang="en-US" sz="1600" dirty="0" smtClean="0">
                <a:solidFill>
                  <a:srgbClr val="0070C0"/>
                </a:solidFill>
              </a:rPr>
              <a:t>            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独裁</a:t>
            </a:r>
            <a:r>
              <a:rPr lang="zh-CN" altLang="en-US" sz="1600" dirty="0" smtClean="0">
                <a:solidFill>
                  <a:srgbClr val="0070C0"/>
                </a:solidFill>
              </a:rPr>
              <a:t>                                                                  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疏远</a:t>
            </a:r>
          </a:p>
          <a:p>
            <a:pPr algn="l">
              <a:lnSpc>
                <a:spcPct val="80000"/>
              </a:lnSpc>
            </a:pPr>
            <a:r>
              <a:rPr lang="zh-CN" altLang="en-US" sz="1600" b="1" dirty="0" smtClean="0">
                <a:solidFill>
                  <a:srgbClr val="0070C0"/>
                </a:solidFill>
              </a:rPr>
              <a:t>       </a:t>
            </a:r>
          </a:p>
          <a:p>
            <a:pPr algn="l">
              <a:lnSpc>
                <a:spcPct val="80000"/>
              </a:lnSpc>
            </a:pPr>
            <a:r>
              <a:rPr lang="zh-CN" altLang="en-US" sz="1600" b="1" dirty="0" smtClean="0">
                <a:solidFill>
                  <a:srgbClr val="0070C0"/>
                </a:solidFill>
              </a:rPr>
              <a:t>                    专断                 </a:t>
            </a:r>
            <a:r>
              <a:rPr lang="zh-CN" altLang="en-US" sz="1600" dirty="0" smtClean="0">
                <a:solidFill>
                  <a:srgbClr val="0070C0"/>
                </a:solidFill>
              </a:rPr>
              <a:t>                                      </a:t>
            </a:r>
            <a:r>
              <a:rPr lang="zh-CN" altLang="en-US" sz="1600" b="1" dirty="0" smtClean="0">
                <a:solidFill>
                  <a:srgbClr val="0070C0"/>
                </a:solidFill>
              </a:rPr>
              <a:t>冷漠</a:t>
            </a:r>
          </a:p>
          <a:p>
            <a:pPr algn="l">
              <a:lnSpc>
                <a:spcPct val="80000"/>
              </a:lnSpc>
            </a:pPr>
            <a:r>
              <a:rPr lang="zh-CN" altLang="en-US" sz="1600" b="1" dirty="0" smtClean="0">
                <a:solidFill>
                  <a:srgbClr val="0070C0"/>
                </a:solidFill>
              </a:rPr>
              <a:t>                    </a:t>
            </a:r>
          </a:p>
          <a:p>
            <a:pPr algn="l">
              <a:lnSpc>
                <a:spcPct val="80000"/>
              </a:lnSpc>
            </a:pPr>
            <a:r>
              <a:rPr lang="zh-CN" altLang="en-US" sz="1600" b="1" dirty="0" smtClean="0">
                <a:solidFill>
                  <a:srgbClr val="0070C0"/>
                </a:solidFill>
              </a:rPr>
              <a:t>                               敌对                                   忽视</a:t>
            </a:r>
          </a:p>
          <a:p>
            <a:pPr algn="l">
              <a:lnSpc>
                <a:spcPct val="80000"/>
              </a:lnSpc>
            </a:pPr>
            <a:r>
              <a:rPr lang="zh-CN" altLang="en-US" sz="1600" b="1" dirty="0" smtClean="0">
                <a:solidFill>
                  <a:srgbClr val="0070C0"/>
                </a:solidFill>
              </a:rPr>
              <a:t>                               苛求</a:t>
            </a:r>
          </a:p>
          <a:p>
            <a:pPr algn="l">
              <a:lnSpc>
                <a:spcPct val="80000"/>
              </a:lnSpc>
            </a:pPr>
            <a:r>
              <a:rPr lang="zh-CN" altLang="en-US" sz="2400" dirty="0" smtClean="0">
                <a:solidFill>
                  <a:srgbClr val="002060"/>
                </a:solidFill>
              </a:rPr>
              <a:t>                                 </a:t>
            </a:r>
            <a:r>
              <a:rPr lang="zh-CN" altLang="en-US" sz="2400" b="1" dirty="0" smtClean="0">
                <a:solidFill>
                  <a:srgbClr val="002060"/>
                </a:solidFill>
              </a:rPr>
              <a:t>拒绝</a:t>
            </a:r>
          </a:p>
        </p:txBody>
      </p:sp>
      <p:sp>
        <p:nvSpPr>
          <p:cNvPr id="49154" name="Line 4"/>
          <p:cNvSpPr>
            <a:spLocks noChangeShapeType="1"/>
          </p:cNvSpPr>
          <p:nvPr/>
        </p:nvSpPr>
        <p:spPr bwMode="auto">
          <a:xfrm>
            <a:off x="3059113" y="3573463"/>
            <a:ext cx="3384550" cy="46037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49155" name="Line 5"/>
          <p:cNvSpPr>
            <a:spLocks noChangeShapeType="1"/>
          </p:cNvSpPr>
          <p:nvPr/>
        </p:nvSpPr>
        <p:spPr bwMode="auto">
          <a:xfrm flipV="1">
            <a:off x="4500563" y="908050"/>
            <a:ext cx="0" cy="504031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555875" y="1341438"/>
            <a:ext cx="1871663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600" dirty="0">
                <a:solidFill>
                  <a:srgbClr val="FFCC00"/>
                </a:solidFill>
                <a:latin typeface="Arial" charset="0"/>
              </a:rPr>
              <a:t>整洁</a:t>
            </a:r>
          </a:p>
          <a:p>
            <a:pPr algn="r">
              <a:defRPr/>
            </a:pPr>
            <a:r>
              <a:rPr lang="zh-CN" altLang="en-US" sz="1600" dirty="0">
                <a:solidFill>
                  <a:srgbClr val="FFCC00"/>
                </a:solidFill>
                <a:latin typeface="Arial" charset="0"/>
              </a:rPr>
              <a:t>有礼貌</a:t>
            </a:r>
          </a:p>
          <a:p>
            <a:pPr algn="r">
              <a:defRPr/>
            </a:pPr>
            <a:r>
              <a:rPr lang="zh-CN" altLang="en-US" sz="1600" dirty="0">
                <a:solidFill>
                  <a:srgbClr val="FFCC00"/>
                </a:solidFill>
                <a:latin typeface="Arial" charset="0"/>
              </a:rPr>
              <a:t>顺从</a:t>
            </a:r>
          </a:p>
          <a:p>
            <a:pPr algn="r">
              <a:defRPr/>
            </a:pPr>
            <a:r>
              <a:rPr lang="zh-CN" altLang="en-US" sz="1600" dirty="0">
                <a:solidFill>
                  <a:srgbClr val="FFCC00"/>
                </a:solidFill>
                <a:latin typeface="Arial" charset="0"/>
              </a:rPr>
              <a:t>依赖</a:t>
            </a:r>
          </a:p>
          <a:p>
            <a:pPr algn="r">
              <a:defRPr/>
            </a:pPr>
            <a:r>
              <a:rPr lang="zh-CN" altLang="en-US" sz="1600" dirty="0">
                <a:solidFill>
                  <a:srgbClr val="FFCC00"/>
                </a:solidFill>
                <a:latin typeface="Arial" charset="0"/>
              </a:rPr>
              <a:t>不友好</a:t>
            </a:r>
          </a:p>
          <a:p>
            <a:pPr algn="r">
              <a:defRPr/>
            </a:pPr>
            <a:r>
              <a:rPr lang="zh-CN" altLang="en-US" sz="1600" dirty="0">
                <a:solidFill>
                  <a:srgbClr val="FFCC00"/>
                </a:solidFill>
                <a:latin typeface="Arial" charset="0"/>
              </a:rPr>
              <a:t>无创造性</a:t>
            </a:r>
          </a:p>
          <a:p>
            <a:pPr algn="r">
              <a:defRPr/>
            </a:pPr>
            <a:r>
              <a:rPr lang="zh-CN" altLang="en-US" sz="1600" dirty="0">
                <a:solidFill>
                  <a:srgbClr val="FFCC00"/>
                </a:solidFill>
                <a:latin typeface="Arial" charset="0"/>
              </a:rPr>
              <a:t>较少攻击性</a:t>
            </a:r>
          </a:p>
          <a:p>
            <a:pPr algn="r">
              <a:defRPr/>
            </a:pPr>
            <a:r>
              <a:rPr lang="zh-CN" altLang="en-US" sz="1600" dirty="0">
                <a:solidFill>
                  <a:srgbClr val="FFCC00"/>
                </a:solidFill>
                <a:latin typeface="Arial" charset="0"/>
              </a:rPr>
              <a:t>严格执行规则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555875" y="3716338"/>
            <a:ext cx="1871663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600" dirty="0">
                <a:solidFill>
                  <a:srgbClr val="CC00CC"/>
                </a:solidFill>
                <a:latin typeface="Arial" charset="0"/>
              </a:rPr>
              <a:t>神经症性问题</a:t>
            </a:r>
          </a:p>
          <a:p>
            <a:pPr algn="r">
              <a:defRPr/>
            </a:pPr>
            <a:r>
              <a:rPr lang="zh-CN" altLang="en-US" sz="1600" dirty="0">
                <a:solidFill>
                  <a:srgbClr val="CC00CC"/>
                </a:solidFill>
                <a:latin typeface="Arial" charset="0"/>
              </a:rPr>
              <a:t>与同伴争吵、害羞</a:t>
            </a:r>
          </a:p>
          <a:p>
            <a:pPr algn="r">
              <a:defRPr/>
            </a:pPr>
            <a:r>
              <a:rPr lang="zh-CN" altLang="en-US" sz="1600" dirty="0">
                <a:solidFill>
                  <a:srgbClr val="CC00CC"/>
                </a:solidFill>
                <a:latin typeface="Arial" charset="0"/>
              </a:rPr>
              <a:t>社会性退缩</a:t>
            </a:r>
          </a:p>
          <a:p>
            <a:pPr algn="r">
              <a:defRPr/>
            </a:pPr>
            <a:r>
              <a:rPr lang="zh-CN" altLang="en-US" sz="1600" dirty="0">
                <a:solidFill>
                  <a:srgbClr val="CC00CC"/>
                </a:solidFill>
                <a:latin typeface="Arial" charset="0"/>
              </a:rPr>
              <a:t> 不易扮演成人角色</a:t>
            </a:r>
          </a:p>
          <a:p>
            <a:pPr algn="r">
              <a:defRPr/>
            </a:pPr>
            <a:r>
              <a:rPr lang="zh-CN" altLang="en-US" sz="1600" dirty="0">
                <a:solidFill>
                  <a:srgbClr val="CC00CC"/>
                </a:solidFill>
                <a:latin typeface="Arial" charset="0"/>
              </a:rPr>
              <a:t>大量自我攻击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572000" y="1341438"/>
            <a:ext cx="20161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rgbClr val="00B050"/>
                </a:solidFill>
                <a:latin typeface="Arial" charset="0"/>
              </a:rPr>
              <a:t>能扮演成人角色</a:t>
            </a:r>
          </a:p>
          <a:p>
            <a:pPr>
              <a:defRPr/>
            </a:pPr>
            <a:r>
              <a:rPr lang="zh-CN" altLang="en-US" sz="1600" dirty="0">
                <a:solidFill>
                  <a:srgbClr val="00B050"/>
                </a:solidFill>
                <a:latin typeface="Arial" charset="0"/>
              </a:rPr>
              <a:t>少量自我攻击</a:t>
            </a:r>
          </a:p>
          <a:p>
            <a:pPr>
              <a:defRPr/>
            </a:pPr>
            <a:r>
              <a:rPr lang="zh-CN" altLang="en-US" sz="1600" dirty="0">
                <a:solidFill>
                  <a:srgbClr val="00B050"/>
                </a:solidFill>
                <a:latin typeface="Arial" charset="0"/>
              </a:rPr>
              <a:t>积极主动</a:t>
            </a:r>
          </a:p>
          <a:p>
            <a:pPr>
              <a:defRPr/>
            </a:pPr>
            <a:r>
              <a:rPr lang="zh-CN" altLang="en-US" sz="1600" dirty="0">
                <a:solidFill>
                  <a:srgbClr val="00B050"/>
                </a:solidFill>
                <a:latin typeface="Arial" charset="0"/>
              </a:rPr>
              <a:t>社会外向</a:t>
            </a:r>
          </a:p>
          <a:p>
            <a:pPr>
              <a:defRPr/>
            </a:pPr>
            <a:r>
              <a:rPr lang="zh-CN" altLang="en-US" sz="1600" dirty="0">
                <a:solidFill>
                  <a:srgbClr val="00B050"/>
                </a:solidFill>
                <a:latin typeface="Arial" charset="0"/>
              </a:rPr>
              <a:t>友好</a:t>
            </a:r>
          </a:p>
          <a:p>
            <a:pPr>
              <a:defRPr/>
            </a:pPr>
            <a:r>
              <a:rPr lang="zh-CN" altLang="en-US" sz="1600" dirty="0">
                <a:solidFill>
                  <a:srgbClr val="00B050"/>
                </a:solidFill>
                <a:latin typeface="Arial" charset="0"/>
              </a:rPr>
              <a:t>富有创造性</a:t>
            </a:r>
          </a:p>
          <a:p>
            <a:pPr>
              <a:defRPr/>
            </a:pPr>
            <a:r>
              <a:rPr lang="zh-CN" altLang="en-US" sz="1600" dirty="0">
                <a:solidFill>
                  <a:srgbClr val="00B050"/>
                </a:solidFill>
                <a:latin typeface="Arial" charset="0"/>
              </a:rPr>
              <a:t>有社会决断</a:t>
            </a:r>
          </a:p>
          <a:p>
            <a:pPr>
              <a:defRPr/>
            </a:pPr>
            <a:r>
              <a:rPr lang="zh-CN" altLang="en-US" sz="1600" dirty="0">
                <a:solidFill>
                  <a:srgbClr val="00B050"/>
                </a:solidFill>
                <a:latin typeface="Arial" charset="0"/>
              </a:rPr>
              <a:t>不拘泥于社会规则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643438" y="3716338"/>
            <a:ext cx="20875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dirty="0">
                <a:solidFill>
                  <a:srgbClr val="FF0000"/>
                </a:solidFill>
                <a:latin typeface="Arial" charset="0"/>
              </a:rPr>
              <a:t>违法行为</a:t>
            </a:r>
          </a:p>
          <a:p>
            <a:pPr>
              <a:defRPr/>
            </a:pPr>
            <a:r>
              <a:rPr lang="zh-CN" altLang="en-US" sz="1600" dirty="0">
                <a:solidFill>
                  <a:srgbClr val="FF0000"/>
                </a:solidFill>
                <a:latin typeface="Arial" charset="0"/>
              </a:rPr>
              <a:t>不服从</a:t>
            </a:r>
          </a:p>
          <a:p>
            <a:pPr>
              <a:defRPr/>
            </a:pPr>
            <a:r>
              <a:rPr lang="zh-CN" altLang="en-US" sz="1600" dirty="0">
                <a:solidFill>
                  <a:srgbClr val="FF0000"/>
                </a:solidFill>
                <a:latin typeface="Arial" charset="0"/>
              </a:rPr>
              <a:t>缺乏自我控制的</a:t>
            </a:r>
            <a:r>
              <a:rPr lang="zh-CN" altLang="en-US" sz="1600" dirty="0" smtClean="0">
                <a:solidFill>
                  <a:srgbClr val="FF0000"/>
                </a:solidFill>
                <a:latin typeface="Arial" charset="0"/>
              </a:rPr>
              <a:t>攻击</a:t>
            </a:r>
            <a:endParaRPr lang="en-US" altLang="zh-CN" sz="1600" dirty="0" smtClean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r>
              <a:rPr lang="zh-CN" altLang="en-US" sz="1600" dirty="0" smtClean="0">
                <a:solidFill>
                  <a:srgbClr val="FF0000"/>
                </a:solidFill>
                <a:latin typeface="Arial" charset="0"/>
              </a:rPr>
              <a:t>边缘型问题</a:t>
            </a:r>
            <a:endParaRPr lang="en-US" altLang="zh-CN" sz="1600" dirty="0" smtClean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r>
              <a:rPr lang="zh-CN" altLang="en-US" sz="1600" dirty="0" smtClean="0">
                <a:solidFill>
                  <a:srgbClr val="FF0000"/>
                </a:solidFill>
                <a:latin typeface="Arial" charset="0"/>
              </a:rPr>
              <a:t>精神病问题</a:t>
            </a:r>
            <a:endParaRPr lang="zh-CN" altLang="en-US" sz="160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AutoShape 2"/>
          <p:cNvSpPr>
            <a:spLocks noChangeArrowheads="1"/>
          </p:cNvSpPr>
          <p:nvPr/>
        </p:nvSpPr>
        <p:spPr bwMode="gray">
          <a:xfrm rot="-2345791">
            <a:off x="4932363" y="2549525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40291" name="AutoShape 3"/>
          <p:cNvSpPr>
            <a:spLocks noChangeArrowheads="1"/>
          </p:cNvSpPr>
          <p:nvPr/>
        </p:nvSpPr>
        <p:spPr bwMode="gray">
          <a:xfrm rot="2851765">
            <a:off x="4933156" y="442039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40292" name="AutoShape 4"/>
          <p:cNvSpPr>
            <a:spLocks noChangeArrowheads="1"/>
          </p:cNvSpPr>
          <p:nvPr/>
        </p:nvSpPr>
        <p:spPr bwMode="gray">
          <a:xfrm rot="35246895">
            <a:off x="3456781" y="25852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40293" name="AutoShape 5"/>
          <p:cNvSpPr>
            <a:spLocks noChangeArrowheads="1"/>
          </p:cNvSpPr>
          <p:nvPr/>
        </p:nvSpPr>
        <p:spPr bwMode="gray">
          <a:xfrm rot="7687744">
            <a:off x="3528219" y="45283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40294" name="AutoShape 6"/>
          <p:cNvSpPr>
            <a:spLocks noChangeArrowheads="1"/>
          </p:cNvSpPr>
          <p:nvPr/>
        </p:nvSpPr>
        <p:spPr bwMode="gray">
          <a:xfrm>
            <a:off x="5364163" y="3484563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40295" name="AutoShape 7"/>
          <p:cNvSpPr>
            <a:spLocks noChangeArrowheads="1"/>
          </p:cNvSpPr>
          <p:nvPr/>
        </p:nvSpPr>
        <p:spPr bwMode="gray">
          <a:xfrm rot="-10800000">
            <a:off x="2987675" y="3519488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3320" name="Oval 9"/>
          <p:cNvSpPr>
            <a:spLocks noChangeArrowheads="1"/>
          </p:cNvSpPr>
          <p:nvPr/>
        </p:nvSpPr>
        <p:spPr bwMode="gray">
          <a:xfrm>
            <a:off x="2700338" y="1757363"/>
            <a:ext cx="3743325" cy="374491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92513" y="2684463"/>
            <a:ext cx="1946275" cy="1949450"/>
            <a:chOff x="2200" y="1570"/>
            <a:chExt cx="1496" cy="1496"/>
          </a:xfrm>
        </p:grpSpPr>
        <p:sp>
          <p:nvSpPr>
            <p:cNvPr id="140299" name="Oval 11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140300" name="Oval 12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140301" name="Oval 13"/>
            <p:cNvSpPr>
              <a:spLocks noChangeArrowheads="1"/>
            </p:cNvSpPr>
            <p:nvPr/>
          </p:nvSpPr>
          <p:spPr bwMode="gray">
            <a:xfrm>
              <a:off x="2298" y="1667"/>
              <a:ext cx="1302" cy="13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140302" name="Oval 14"/>
            <p:cNvSpPr>
              <a:spLocks noChangeArrowheads="1"/>
            </p:cNvSpPr>
            <p:nvPr/>
          </p:nvSpPr>
          <p:spPr bwMode="gray">
            <a:xfrm>
              <a:off x="2298" y="1667"/>
              <a:ext cx="1302" cy="130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140303" name="Oval 15"/>
            <p:cNvSpPr>
              <a:spLocks noChangeArrowheads="1"/>
            </p:cNvSpPr>
            <p:nvPr/>
          </p:nvSpPr>
          <p:spPr bwMode="gray">
            <a:xfrm>
              <a:off x="2364" y="1733"/>
              <a:ext cx="1169" cy="117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</p:grpSp>
      <p:sp>
        <p:nvSpPr>
          <p:cNvPr id="13322" name="Text Box 16">
            <a:hlinkClick r:id="rId2" action="ppaction://hlinksldjump"/>
          </p:cNvPr>
          <p:cNvSpPr txBox="1">
            <a:spLocks noChangeArrowheads="1"/>
          </p:cNvSpPr>
          <p:nvPr/>
        </p:nvSpPr>
        <p:spPr bwMode="gray">
          <a:xfrm>
            <a:off x="5940152" y="5085184"/>
            <a:ext cx="1204177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400" b="1" dirty="0">
                <a:solidFill>
                  <a:srgbClr val="C00000"/>
                </a:solidFill>
                <a:latin typeface="Verdana" pitchFamily="34" charset="0"/>
                <a:ea typeface="굴림" pitchFamily="34" charset="-127"/>
              </a:rPr>
              <a:t> 自立</a:t>
            </a:r>
          </a:p>
          <a:p>
            <a:pPr algn="ctr"/>
            <a:r>
              <a:rPr lang="zh-CN" altLang="en-US" sz="2000" b="1" dirty="0">
                <a:solidFill>
                  <a:schemeClr val="accent2"/>
                </a:solidFill>
                <a:latin typeface="Verdana" pitchFamily="34" charset="0"/>
                <a:ea typeface="굴림" pitchFamily="34" charset="-127"/>
              </a:rPr>
              <a:t>生涯规划</a:t>
            </a:r>
          </a:p>
        </p:txBody>
      </p:sp>
      <p:sp>
        <p:nvSpPr>
          <p:cNvPr id="13324" name="Text Box 18">
            <a:hlinkClick r:id="rId2" action="ppaction://hlinksldjump"/>
          </p:cNvPr>
          <p:cNvSpPr txBox="1">
            <a:spLocks noChangeArrowheads="1"/>
          </p:cNvSpPr>
          <p:nvPr/>
        </p:nvSpPr>
        <p:spPr bwMode="gray">
          <a:xfrm>
            <a:off x="1835696" y="1412776"/>
            <a:ext cx="1197764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400" b="1" dirty="0">
                <a:solidFill>
                  <a:srgbClr val="C00000"/>
                </a:solidFill>
                <a:latin typeface="Verdana" pitchFamily="34" charset="0"/>
                <a:ea typeface="굴림" pitchFamily="34" charset="-127"/>
              </a:rPr>
              <a:t>自尊</a:t>
            </a:r>
          </a:p>
          <a:p>
            <a:pPr algn="ctr" eaLnBrk="0" hangingPunct="0"/>
            <a:r>
              <a:rPr lang="zh-CN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굴림" pitchFamily="34" charset="-127"/>
              </a:rPr>
              <a:t>自我价值</a:t>
            </a:r>
          </a:p>
        </p:txBody>
      </p:sp>
      <p:sp>
        <p:nvSpPr>
          <p:cNvPr id="13325" name="Text Box 19"/>
          <p:cNvSpPr txBox="1">
            <a:spLocks noChangeArrowheads="1"/>
          </p:cNvSpPr>
          <p:nvPr/>
        </p:nvSpPr>
        <p:spPr bwMode="gray">
          <a:xfrm>
            <a:off x="4084638" y="3389313"/>
            <a:ext cx="9810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3200" b="1">
                <a:solidFill>
                  <a:srgbClr val="FFFFFF"/>
                </a:solidFill>
                <a:ea typeface="굴림" pitchFamily="34" charset="-127"/>
              </a:rPr>
              <a:t>自我</a:t>
            </a:r>
          </a:p>
        </p:txBody>
      </p:sp>
      <p:sp>
        <p:nvSpPr>
          <p:cNvPr id="140308" name="Oval 20"/>
          <p:cNvSpPr>
            <a:spLocks noChangeArrowheads="1"/>
          </p:cNvSpPr>
          <p:nvPr/>
        </p:nvSpPr>
        <p:spPr bwMode="gray">
          <a:xfrm>
            <a:off x="2555875" y="3494088"/>
            <a:ext cx="358775" cy="3603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40309" name="Oval 21"/>
          <p:cNvSpPr>
            <a:spLocks noChangeArrowheads="1"/>
          </p:cNvSpPr>
          <p:nvPr/>
        </p:nvSpPr>
        <p:spPr bwMode="gray">
          <a:xfrm>
            <a:off x="3132138" y="1973263"/>
            <a:ext cx="358775" cy="3603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40310" name="Oval 22"/>
          <p:cNvSpPr>
            <a:spLocks noChangeArrowheads="1"/>
          </p:cNvSpPr>
          <p:nvPr/>
        </p:nvSpPr>
        <p:spPr bwMode="gray">
          <a:xfrm>
            <a:off x="5651500" y="2044700"/>
            <a:ext cx="358775" cy="3603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40311" name="Oval 23"/>
          <p:cNvSpPr>
            <a:spLocks noChangeArrowheads="1"/>
          </p:cNvSpPr>
          <p:nvPr/>
        </p:nvSpPr>
        <p:spPr bwMode="gray">
          <a:xfrm>
            <a:off x="6300788" y="3413125"/>
            <a:ext cx="358775" cy="3603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40312" name="Oval 24"/>
          <p:cNvSpPr>
            <a:spLocks noChangeArrowheads="1"/>
          </p:cNvSpPr>
          <p:nvPr/>
        </p:nvSpPr>
        <p:spPr bwMode="gray">
          <a:xfrm>
            <a:off x="5580063" y="4852988"/>
            <a:ext cx="358775" cy="3603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40313" name="Oval 25"/>
          <p:cNvSpPr>
            <a:spLocks noChangeArrowheads="1"/>
          </p:cNvSpPr>
          <p:nvPr/>
        </p:nvSpPr>
        <p:spPr bwMode="gray">
          <a:xfrm>
            <a:off x="3348038" y="4997450"/>
            <a:ext cx="358775" cy="3603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3332" name="Text Box 26">
            <a:hlinkClick r:id="rId3" action="ppaction://hlinksldjump"/>
          </p:cNvPr>
          <p:cNvSpPr txBox="1">
            <a:spLocks noChangeArrowheads="1"/>
          </p:cNvSpPr>
          <p:nvPr/>
        </p:nvSpPr>
        <p:spPr bwMode="gray">
          <a:xfrm>
            <a:off x="1916512" y="4887913"/>
            <a:ext cx="1197764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400" b="1" dirty="0">
                <a:solidFill>
                  <a:srgbClr val="C00000"/>
                </a:solidFill>
                <a:latin typeface="Verdana" pitchFamily="34" charset="0"/>
                <a:ea typeface="굴림" pitchFamily="34" charset="-127"/>
              </a:rPr>
              <a:t>自控</a:t>
            </a:r>
          </a:p>
          <a:p>
            <a:pPr algn="ctr" eaLnBrk="0" hangingPunct="0"/>
            <a:r>
              <a:rPr lang="zh-CN" altLang="en-US" sz="2000" b="1" dirty="0">
                <a:solidFill>
                  <a:schemeClr val="accent1"/>
                </a:solidFill>
                <a:latin typeface="Verdana" pitchFamily="34" charset="0"/>
                <a:ea typeface="굴림" pitchFamily="34" charset="-127"/>
              </a:rPr>
              <a:t>自我理解</a:t>
            </a:r>
          </a:p>
          <a:p>
            <a:pPr algn="ctr" eaLnBrk="0" hangingPunct="0"/>
            <a:r>
              <a:rPr lang="zh-CN" altLang="en-US" sz="2000" b="1" dirty="0">
                <a:solidFill>
                  <a:schemeClr val="accent1"/>
                </a:solidFill>
                <a:latin typeface="Verdana" pitchFamily="34" charset="0"/>
                <a:ea typeface="굴림" pitchFamily="34" charset="-127"/>
              </a:rPr>
              <a:t>自我接纳</a:t>
            </a:r>
          </a:p>
          <a:p>
            <a:pPr algn="ctr" eaLnBrk="0" hangingPunct="0"/>
            <a:r>
              <a:rPr lang="zh-CN" altLang="en-US" sz="2000" b="1" dirty="0">
                <a:solidFill>
                  <a:schemeClr val="accent1"/>
                </a:solidFill>
                <a:latin typeface="Verdana" pitchFamily="34" charset="0"/>
                <a:ea typeface="굴림" pitchFamily="34" charset="-127"/>
              </a:rPr>
              <a:t> </a:t>
            </a:r>
            <a:endParaRPr lang="zh-CN" altLang="en-US" sz="2000" b="1" dirty="0">
              <a:solidFill>
                <a:schemeClr val="bg1"/>
              </a:solidFill>
              <a:latin typeface="Verdana" pitchFamily="34" charset="0"/>
              <a:ea typeface="굴림" pitchFamily="34" charset="-127"/>
            </a:endParaRPr>
          </a:p>
        </p:txBody>
      </p:sp>
      <p:sp>
        <p:nvSpPr>
          <p:cNvPr id="13333" name="Text Box 28">
            <a:hlinkClick r:id="rId4" action="ppaction://hlinksldjump"/>
          </p:cNvPr>
          <p:cNvSpPr txBox="1">
            <a:spLocks noChangeArrowheads="1"/>
          </p:cNvSpPr>
          <p:nvPr/>
        </p:nvSpPr>
        <p:spPr bwMode="gray">
          <a:xfrm>
            <a:off x="6156176" y="1484784"/>
            <a:ext cx="946093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400" b="1" dirty="0">
                <a:solidFill>
                  <a:srgbClr val="C00000"/>
                </a:solidFill>
                <a:latin typeface="Verdana" pitchFamily="34" charset="0"/>
                <a:ea typeface="굴림" pitchFamily="34" charset="-127"/>
              </a:rPr>
              <a:t>自主</a:t>
            </a:r>
          </a:p>
          <a:p>
            <a:pPr algn="ctr" eaLnBrk="0" hangingPunct="0"/>
            <a:r>
              <a:rPr lang="zh-CN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굴림" pitchFamily="34" charset="-127"/>
              </a:rPr>
              <a:t>自省力</a:t>
            </a:r>
          </a:p>
          <a:p>
            <a:pPr algn="ctr" eaLnBrk="0" hangingPunct="0"/>
            <a:r>
              <a:rPr lang="zh-CN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굴림" pitchFamily="34" charset="-127"/>
              </a:rPr>
              <a:t>主动性</a:t>
            </a:r>
          </a:p>
        </p:txBody>
      </p:sp>
      <p:sp>
        <p:nvSpPr>
          <p:cNvPr id="13334" name="Text Box 30">
            <a:hlinkClick r:id="rId5" action="ppaction://hlinksldjump"/>
          </p:cNvPr>
          <p:cNvSpPr txBox="1">
            <a:spLocks noChangeArrowheads="1"/>
          </p:cNvSpPr>
          <p:nvPr/>
        </p:nvSpPr>
        <p:spPr bwMode="gray">
          <a:xfrm>
            <a:off x="1259632" y="3284984"/>
            <a:ext cx="1204177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400" b="1" dirty="0">
                <a:solidFill>
                  <a:srgbClr val="C00000"/>
                </a:solidFill>
                <a:latin typeface="Verdana" pitchFamily="34" charset="0"/>
                <a:ea typeface="굴림" pitchFamily="34" charset="-127"/>
              </a:rPr>
              <a:t>自信</a:t>
            </a:r>
          </a:p>
          <a:p>
            <a:pPr algn="ctr" eaLnBrk="0" hangingPunct="0"/>
            <a:r>
              <a:rPr lang="zh-CN" altLang="en-US" sz="2000" b="1" dirty="0">
                <a:solidFill>
                  <a:schemeClr val="accent1"/>
                </a:solidFill>
                <a:latin typeface="Verdana" pitchFamily="34" charset="0"/>
                <a:ea typeface="굴림" pitchFamily="34" charset="-127"/>
              </a:rPr>
              <a:t>客观评价</a:t>
            </a:r>
          </a:p>
          <a:p>
            <a:pPr algn="ctr" eaLnBrk="0" hangingPunct="0"/>
            <a:endParaRPr lang="zh-CN" altLang="en-US" sz="2000" b="1" dirty="0">
              <a:solidFill>
                <a:schemeClr val="accent1"/>
              </a:solidFill>
              <a:latin typeface="Verdana" pitchFamily="34" charset="0"/>
              <a:ea typeface="굴림" pitchFamily="34" charset="-127"/>
            </a:endParaRPr>
          </a:p>
        </p:txBody>
      </p:sp>
      <p:grpSp>
        <p:nvGrpSpPr>
          <p:cNvPr id="3" name="组合 30"/>
          <p:cNvGrpSpPr/>
          <p:nvPr/>
        </p:nvGrpSpPr>
        <p:grpSpPr>
          <a:xfrm>
            <a:off x="6660232" y="3356992"/>
            <a:ext cx="1295400" cy="1073150"/>
            <a:chOff x="6877050" y="3213100"/>
            <a:chExt cx="1295400" cy="1073150"/>
          </a:xfrm>
        </p:grpSpPr>
        <p:sp>
          <p:nvSpPr>
            <p:cNvPr id="13323" name="Text Box 1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7059613" y="3213100"/>
              <a:ext cx="781050" cy="76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2" dist="76200" dir="10800000">
                <a:schemeClr val="bg2"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sz="2400" b="1" dirty="0">
                  <a:solidFill>
                    <a:srgbClr val="C00000"/>
                  </a:solidFill>
                  <a:latin typeface="Verdana" pitchFamily="34" charset="0"/>
                  <a:ea typeface="굴림" pitchFamily="34" charset="-127"/>
                </a:rPr>
                <a:t>自知</a:t>
              </a:r>
            </a:p>
            <a:p>
              <a:pPr algn="ctr" eaLnBrk="0" hangingPunct="0"/>
              <a:endParaRPr lang="zh-CN" altLang="en-US" sz="2000" b="1" dirty="0">
                <a:solidFill>
                  <a:schemeClr val="accent2"/>
                </a:solidFill>
                <a:latin typeface="Verdana" pitchFamily="34" charset="0"/>
                <a:ea typeface="굴림" pitchFamily="34" charset="-127"/>
              </a:endParaRPr>
            </a:p>
          </p:txBody>
        </p:sp>
        <p:sp>
          <p:nvSpPr>
            <p:cNvPr id="13335" name="Rectangle 31"/>
            <p:cNvSpPr>
              <a:spLocks noChangeArrowheads="1"/>
            </p:cNvSpPr>
            <p:nvPr/>
          </p:nvSpPr>
          <p:spPr bwMode="auto">
            <a:xfrm>
              <a:off x="6877050" y="3644900"/>
              <a:ext cx="12954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r>
                <a:rPr lang="zh-CN" altLang="en-US" b="1" dirty="0">
                  <a:solidFill>
                    <a:schemeClr val="accent2"/>
                  </a:solidFill>
                </a:rPr>
                <a:t>自我认同</a:t>
              </a:r>
            </a:p>
            <a:p>
              <a:r>
                <a:rPr lang="zh-CN" altLang="en-US" b="1" dirty="0">
                  <a:solidFill>
                    <a:schemeClr val="accent2"/>
                  </a:solidFill>
                </a:rPr>
                <a:t>  我是谁</a:t>
              </a:r>
            </a:p>
          </p:txBody>
        </p:sp>
      </p:grpSp>
      <p:sp>
        <p:nvSpPr>
          <p:cNvPr id="34" name="标题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自我功能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251520" y="1988840"/>
            <a:ext cx="936104" cy="33123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00B050"/>
                </a:solidFill>
              </a:rPr>
              <a:t>心</a:t>
            </a:r>
            <a:endParaRPr lang="en-US" altLang="zh-CN" sz="3600" b="1" dirty="0" smtClean="0">
              <a:solidFill>
                <a:srgbClr val="00B050"/>
              </a:solidFill>
            </a:endParaRPr>
          </a:p>
          <a:p>
            <a:pPr algn="ctr"/>
            <a:r>
              <a:rPr lang="zh-CN" altLang="en-US" sz="3600" b="1" dirty="0" smtClean="0">
                <a:solidFill>
                  <a:srgbClr val="00B050"/>
                </a:solidFill>
              </a:rPr>
              <a:t>理</a:t>
            </a:r>
            <a:endParaRPr lang="en-US" altLang="zh-CN" sz="3600" b="1" dirty="0" smtClean="0">
              <a:solidFill>
                <a:srgbClr val="00B050"/>
              </a:solidFill>
            </a:endParaRPr>
          </a:p>
          <a:p>
            <a:pPr algn="ctr"/>
            <a:r>
              <a:rPr lang="zh-CN" altLang="en-US" sz="3600" b="1" dirty="0" smtClean="0">
                <a:solidFill>
                  <a:srgbClr val="00B050"/>
                </a:solidFill>
              </a:rPr>
              <a:t>健</a:t>
            </a:r>
            <a:endParaRPr lang="en-US" altLang="zh-CN" sz="3600" b="1" dirty="0" smtClean="0">
              <a:solidFill>
                <a:srgbClr val="00B050"/>
              </a:solidFill>
            </a:endParaRPr>
          </a:p>
          <a:p>
            <a:pPr algn="ctr"/>
            <a:r>
              <a:rPr lang="zh-CN" altLang="en-US" sz="3600" b="1" dirty="0" smtClean="0">
                <a:solidFill>
                  <a:srgbClr val="00B050"/>
                </a:solidFill>
              </a:rPr>
              <a:t>康</a:t>
            </a:r>
            <a:endParaRPr lang="zh-CN" altLang="en-US" sz="3600" b="1" dirty="0">
              <a:solidFill>
                <a:srgbClr val="00B05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884368" y="1988840"/>
            <a:ext cx="936104" cy="31683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00B050"/>
                </a:solidFill>
              </a:rPr>
              <a:t>成熟独立</a:t>
            </a:r>
            <a:endParaRPr lang="zh-CN" altLang="en-US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4" grpId="0"/>
      <p:bldP spid="13332" grpId="0"/>
      <p:bldP spid="13333" grpId="0"/>
      <p:bldP spid="13334" grpId="0"/>
      <p:bldP spid="32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ctrTitle"/>
          </p:nvPr>
        </p:nvSpPr>
        <p:spPr bwMode="auto">
          <a:xfrm>
            <a:off x="755650" y="333375"/>
            <a:ext cx="7766050" cy="9144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zh-CN" altLang="en-US" sz="3600" b="1" dirty="0" smtClean="0">
                <a:solidFill>
                  <a:srgbClr val="FF0000"/>
                </a:solidFill>
                <a:effectLst/>
                <a:ea typeface="宋体" charset="-122"/>
              </a:rPr>
              <a:t>自尊心</a:t>
            </a:r>
            <a:endParaRPr lang="zh-CN" altLang="en-US" sz="3600" b="1" dirty="0" smtClean="0">
              <a:solidFill>
                <a:schemeClr val="accent2"/>
              </a:solidFill>
              <a:effectLst/>
              <a:ea typeface="宋体" charset="-122"/>
            </a:endParaRP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684213" y="3284538"/>
            <a:ext cx="176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latin typeface="Verdana" pitchFamily="34" charset="0"/>
              </a:rPr>
              <a:t>无条件的爱</a:t>
            </a:r>
            <a:endParaRPr lang="zh-CN" altLang="en-US" sz="2000" b="1" dirty="0">
              <a:latin typeface="Verdana" pitchFamily="34" charset="0"/>
            </a:endParaRP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6804025" y="3068638"/>
            <a:ext cx="2339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 smtClean="0">
                <a:latin typeface="Verdana" pitchFamily="34" charset="0"/>
              </a:rPr>
              <a:t>进取心的来源</a:t>
            </a:r>
            <a:endParaRPr lang="zh-CN" altLang="en-US" sz="2000" b="1" dirty="0">
              <a:latin typeface="Verdana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545138" y="2133600"/>
            <a:ext cx="728662" cy="3527425"/>
            <a:chOff x="3493" y="1344"/>
            <a:chExt cx="459" cy="2222"/>
          </a:xfrm>
        </p:grpSpPr>
        <p:sp>
          <p:nvSpPr>
            <p:cNvPr id="15379" name="AutoShape 6"/>
            <p:cNvSpPr>
              <a:spLocks noChangeArrowheads="1"/>
            </p:cNvSpPr>
            <p:nvPr/>
          </p:nvSpPr>
          <p:spPr bwMode="auto">
            <a:xfrm rot="-938146">
              <a:off x="3493" y="1344"/>
              <a:ext cx="459" cy="2222"/>
            </a:xfrm>
            <a:prstGeom prst="can">
              <a:avLst>
                <a:gd name="adj" fmla="val 121024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0" name="Text Box 7"/>
            <p:cNvSpPr txBox="1">
              <a:spLocks noChangeArrowheads="1"/>
            </p:cNvSpPr>
            <p:nvPr/>
          </p:nvSpPr>
          <p:spPr bwMode="auto">
            <a:xfrm rot="-985919">
              <a:off x="3560" y="2205"/>
              <a:ext cx="385" cy="8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chemeClr val="bg1"/>
                  </a:solidFill>
                  <a:latin typeface="Verdana" pitchFamily="34" charset="0"/>
                  <a:ea typeface="楷体_GB2312" pitchFamily="49" charset="-122"/>
                </a:rPr>
                <a:t>成就感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240213" y="1989138"/>
            <a:ext cx="731837" cy="2992437"/>
            <a:chOff x="2671" y="1253"/>
            <a:chExt cx="461" cy="1885"/>
          </a:xfrm>
        </p:grpSpPr>
        <p:sp>
          <p:nvSpPr>
            <p:cNvPr id="15377" name="AutoShape 9"/>
            <p:cNvSpPr>
              <a:spLocks noChangeArrowheads="1"/>
            </p:cNvSpPr>
            <p:nvPr/>
          </p:nvSpPr>
          <p:spPr bwMode="auto">
            <a:xfrm>
              <a:off x="2671" y="1253"/>
              <a:ext cx="461" cy="1885"/>
            </a:xfrm>
            <a:prstGeom prst="can">
              <a:avLst>
                <a:gd name="adj" fmla="val 102223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8" name="Text Box 10"/>
            <p:cNvSpPr txBox="1">
              <a:spLocks noChangeArrowheads="1"/>
            </p:cNvSpPr>
            <p:nvPr/>
          </p:nvSpPr>
          <p:spPr bwMode="auto">
            <a:xfrm>
              <a:off x="2737" y="2160"/>
              <a:ext cx="385" cy="77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chemeClr val="bg1"/>
                  </a:solidFill>
                  <a:latin typeface="Verdana" pitchFamily="34" charset="0"/>
                  <a:ea typeface="楷体_GB2312" pitchFamily="49" charset="-122"/>
                </a:rPr>
                <a:t>价值感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960688" y="2132013"/>
            <a:ext cx="731837" cy="3594100"/>
            <a:chOff x="1865" y="1343"/>
            <a:chExt cx="461" cy="2264"/>
          </a:xfrm>
        </p:grpSpPr>
        <p:sp>
          <p:nvSpPr>
            <p:cNvPr id="15375" name="AutoShape 12"/>
            <p:cNvSpPr>
              <a:spLocks noChangeArrowheads="1"/>
            </p:cNvSpPr>
            <p:nvPr/>
          </p:nvSpPr>
          <p:spPr bwMode="auto">
            <a:xfrm rot="834952">
              <a:off x="1865" y="1343"/>
              <a:ext cx="461" cy="2264"/>
            </a:xfrm>
            <a:prstGeom prst="can">
              <a:avLst>
                <a:gd name="adj" fmla="val 122777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6" name="Text Box 13"/>
            <p:cNvSpPr txBox="1">
              <a:spLocks noChangeArrowheads="1"/>
            </p:cNvSpPr>
            <p:nvPr/>
          </p:nvSpPr>
          <p:spPr bwMode="auto">
            <a:xfrm rot="834987">
              <a:off x="1881" y="2299"/>
              <a:ext cx="388" cy="76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chemeClr val="bg1"/>
                  </a:solidFill>
                  <a:latin typeface="Verdana" pitchFamily="34" charset="0"/>
                  <a:ea typeface="楷体_GB2312" pitchFamily="49" charset="-122"/>
                </a:rPr>
                <a:t>归属感</a:t>
              </a:r>
            </a:p>
          </p:txBody>
        </p:sp>
      </p:grpSp>
      <p:sp>
        <p:nvSpPr>
          <p:cNvPr id="86030" name="Oval 14"/>
          <p:cNvSpPr>
            <a:spLocks noChangeArrowheads="1"/>
          </p:cNvSpPr>
          <p:nvPr/>
        </p:nvSpPr>
        <p:spPr bwMode="auto">
          <a:xfrm>
            <a:off x="2413000" y="1989138"/>
            <a:ext cx="4203700" cy="1196975"/>
          </a:xfrm>
          <a:prstGeom prst="ellipse">
            <a:avLst/>
          </a:prstGeom>
          <a:solidFill>
            <a:schemeClr val="accent2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flatTx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Verdana" pitchFamily="34" charset="0"/>
                <a:ea typeface="楷体_GB2312" pitchFamily="49" charset="-122"/>
              </a:rPr>
              <a:t>自尊心</a:t>
            </a:r>
            <a:endParaRPr lang="zh-CN" altLang="en-US" sz="3200" b="1" dirty="0">
              <a:solidFill>
                <a:schemeClr val="bg1"/>
              </a:solidFill>
              <a:latin typeface="Verdana" pitchFamily="34" charset="0"/>
              <a:ea typeface="楷体_GB2312" pitchFamily="49" charset="-122"/>
            </a:endParaRP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3852863" y="5373688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Verdana" pitchFamily="34" charset="0"/>
              </a:rPr>
              <a:t>被需要、有用</a:t>
            </a:r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>
            <a:off x="2268538" y="3573463"/>
            <a:ext cx="719137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 flipV="1">
            <a:off x="4645025" y="48688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6034" name="Line 18"/>
          <p:cNvSpPr>
            <a:spLocks noChangeShapeType="1"/>
          </p:cNvSpPr>
          <p:nvPr/>
        </p:nvSpPr>
        <p:spPr bwMode="auto">
          <a:xfrm flipV="1">
            <a:off x="6300788" y="3500438"/>
            <a:ext cx="1008062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86035" name="Picture 19" descr="妈妈的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716338"/>
            <a:ext cx="2087563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6" name="Picture 20" descr="小锚射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3716338"/>
            <a:ext cx="18367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矩形 20"/>
          <p:cNvSpPr/>
          <p:nvPr/>
        </p:nvSpPr>
        <p:spPr>
          <a:xfrm>
            <a:off x="2267744" y="6093296"/>
            <a:ext cx="5616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ea typeface="宋体" charset="-122"/>
              </a:rPr>
              <a:t>生命的原动力、人生的核心需要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8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/>
      <p:bldP spid="86020" grpId="0"/>
      <p:bldP spid="86030" grpId="0" animBg="1"/>
      <p:bldP spid="86031" grpId="0"/>
      <p:bldP spid="86032" grpId="0" animBg="1"/>
      <p:bldP spid="86033" grpId="0" animBg="1"/>
      <p:bldP spid="860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自尊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88" y="1809750"/>
            <a:ext cx="4962525" cy="477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3"/>
          <p:cNvSpPr>
            <a:spLocks noGrp="1"/>
          </p:cNvSpPr>
          <p:nvPr>
            <p:ph type="ctrTitle"/>
          </p:nvPr>
        </p:nvSpPr>
        <p:spPr bwMode="auto">
          <a:xfrm>
            <a:off x="1907704" y="476672"/>
            <a:ext cx="5619750" cy="6985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/>
                <a:ea typeface="宋体" charset="-122"/>
              </a:rPr>
              <a:t>自信心</a:t>
            </a:r>
            <a:endParaRPr lang="en-US" altLang="zh-CN" sz="4800" b="1" dirty="0" smtClean="0">
              <a:solidFill>
                <a:schemeClr val="tx1"/>
              </a:solidFill>
              <a:effectLst/>
              <a:ea typeface="宋体" charset="-122"/>
            </a:endParaRPr>
          </a:p>
        </p:txBody>
      </p:sp>
      <p:sp>
        <p:nvSpPr>
          <p:cNvPr id="87044" name="Rectangle 4"/>
          <p:cNvSpPr>
            <a:spLocks noGrp="1"/>
          </p:cNvSpPr>
          <p:nvPr>
            <p:ph type="subTitle" idx="1"/>
          </p:nvPr>
        </p:nvSpPr>
        <p:spPr>
          <a:xfrm>
            <a:off x="5796136" y="1557338"/>
            <a:ext cx="3347864" cy="658812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buBlip>
                <a:blip r:embed="rId3"/>
              </a:buBlip>
              <a:defRPr/>
            </a:pPr>
            <a:r>
              <a:rPr lang="zh-CN" altLang="en-US" sz="2800" b="1" dirty="0" smtClean="0">
                <a:solidFill>
                  <a:schemeClr val="tx1"/>
                </a:solidFill>
                <a:latin typeface="宋体" charset="-122"/>
                <a:ea typeface="宋体" charset="-122"/>
              </a:rPr>
              <a:t> 自尊</a:t>
            </a:r>
          </a:p>
          <a:p>
            <a:pPr algn="l" eaLnBrk="1" hangingPunct="1">
              <a:spcBef>
                <a:spcPct val="0"/>
              </a:spcBef>
              <a:buBlip>
                <a:blip r:embed="rId3"/>
              </a:buBlip>
              <a:defRPr/>
            </a:pPr>
            <a:r>
              <a:rPr lang="zh-CN" altLang="en-US" sz="2400" dirty="0" smtClean="0">
                <a:solidFill>
                  <a:schemeClr val="tx1"/>
                </a:solidFill>
                <a:latin typeface="宋体" charset="-122"/>
                <a:ea typeface="宋体" charset="-122"/>
              </a:rPr>
              <a:t>（价值感、资格感） </a:t>
            </a:r>
            <a:endParaRPr lang="en-US" altLang="zh-CN" sz="2400" dirty="0" smtClean="0">
              <a:solidFill>
                <a:schemeClr val="tx1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5795963" y="4508500"/>
            <a:ext cx="3024187" cy="658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2146" tIns="0" rIns="32146" bIns="0" anchor="ctr"/>
          <a:lstStyle/>
          <a:p>
            <a:pPr marL="342900" indent="-342900" eaLnBrk="0" hangingPunct="0">
              <a:buFontTx/>
              <a:buBlip>
                <a:blip r:embed="rId4"/>
              </a:buBlip>
            </a:pPr>
            <a:r>
              <a:rPr lang="zh-CN" altLang="en-US" sz="2800" b="1">
                <a:solidFill>
                  <a:srgbClr val="FFFF00"/>
                </a:solidFill>
                <a:latin typeface="Century Gothic" pitchFamily="34" charset="0"/>
              </a:rPr>
              <a:t>  </a:t>
            </a:r>
            <a:r>
              <a:rPr lang="zh-CN" altLang="en-US" sz="2800" b="1">
                <a:latin typeface="宋体" pitchFamily="2" charset="-122"/>
              </a:rPr>
              <a:t>社会评价</a:t>
            </a:r>
          </a:p>
          <a:p>
            <a:pPr marL="342900" indent="-342900" eaLnBrk="0" hangingPunct="0">
              <a:buFontTx/>
              <a:buBlip>
                <a:blip r:embed="rId4"/>
              </a:buBlip>
            </a:pPr>
            <a:r>
              <a:rPr lang="zh-CN" altLang="en-US" sz="2400">
                <a:latin typeface="宋体" pitchFamily="2" charset="-122"/>
              </a:rPr>
              <a:t>（他人评价、社会成就、地位等）</a:t>
            </a:r>
            <a:r>
              <a:rPr lang="zh-CN" altLang="en-US" sz="2400">
                <a:solidFill>
                  <a:schemeClr val="bg1"/>
                </a:solidFill>
                <a:latin typeface="宋体" pitchFamily="2" charset="-122"/>
              </a:rPr>
              <a:t> 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5795963" y="3141663"/>
            <a:ext cx="2776537" cy="658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2146" tIns="0" rIns="32146" bIns="0" anchor="ctr"/>
          <a:lstStyle/>
          <a:p>
            <a:pPr marL="342900" indent="-342900" eaLnBrk="0" hangingPunct="0">
              <a:buFontTx/>
              <a:buBlip>
                <a:blip r:embed="rId4"/>
              </a:buBlip>
            </a:pPr>
            <a:r>
              <a:rPr lang="zh-CN" altLang="en-US" sz="2800" b="1" dirty="0">
                <a:solidFill>
                  <a:srgbClr val="FFFF00"/>
                </a:solidFill>
                <a:latin typeface="Century Gothic" pitchFamily="34" charset="0"/>
              </a:rPr>
              <a:t>  </a:t>
            </a:r>
            <a:r>
              <a:rPr lang="zh-CN" altLang="en-US" sz="2800" b="1" dirty="0">
                <a:latin typeface="宋体" pitchFamily="2" charset="-122"/>
              </a:rPr>
              <a:t>自我评价</a:t>
            </a:r>
          </a:p>
          <a:p>
            <a:pPr marL="342900" indent="-342900" eaLnBrk="0" hangingPunct="0">
              <a:buFontTx/>
              <a:buBlip>
                <a:blip r:embed="rId4"/>
              </a:buBlip>
            </a:pPr>
            <a:r>
              <a:rPr lang="zh-CN" altLang="en-US" sz="2400" dirty="0">
                <a:latin typeface="宋体" pitchFamily="2" charset="-122"/>
              </a:rPr>
              <a:t>（优缺点、素质和</a:t>
            </a:r>
            <a:r>
              <a:rPr lang="zh-CN" altLang="en-US" sz="2400" dirty="0" smtClean="0">
                <a:latin typeface="宋体" pitchFamily="2" charset="-122"/>
              </a:rPr>
              <a:t>成绩、个性</a:t>
            </a:r>
            <a:r>
              <a:rPr lang="zh-CN" altLang="en-US" sz="3600" dirty="0" smtClean="0">
                <a:latin typeface="宋体" pitchFamily="2" charset="-122"/>
              </a:rPr>
              <a:t>）</a:t>
            </a:r>
            <a:endParaRPr lang="zh-CN" altLang="en-US" sz="3600" dirty="0">
              <a:latin typeface="宋体" pitchFamily="2" charset="-122"/>
            </a:endParaRPr>
          </a:p>
        </p:txBody>
      </p:sp>
      <p:sp>
        <p:nvSpPr>
          <p:cNvPr id="87047" name="Line 7"/>
          <p:cNvSpPr>
            <a:spLocks noChangeShapeType="1"/>
          </p:cNvSpPr>
          <p:nvPr/>
        </p:nvSpPr>
        <p:spPr bwMode="auto">
          <a:xfrm flipH="1">
            <a:off x="3001963" y="2420938"/>
            <a:ext cx="2578100" cy="14128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7048" name="Line 8"/>
          <p:cNvSpPr>
            <a:spLocks noChangeShapeType="1"/>
          </p:cNvSpPr>
          <p:nvPr/>
        </p:nvSpPr>
        <p:spPr bwMode="auto">
          <a:xfrm flipH="1">
            <a:off x="3711575" y="3213100"/>
            <a:ext cx="1797050" cy="62071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7049" name="Line 9"/>
          <p:cNvSpPr>
            <a:spLocks noChangeShapeType="1"/>
          </p:cNvSpPr>
          <p:nvPr/>
        </p:nvSpPr>
        <p:spPr bwMode="auto">
          <a:xfrm flipH="1" flipV="1">
            <a:off x="4284663" y="4005263"/>
            <a:ext cx="1150937" cy="431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build="p"/>
      <p:bldP spid="87045" grpId="0"/>
      <p:bldP spid="87046" grpId="0"/>
      <p:bldP spid="87047" grpId="0" animBg="1"/>
      <p:bldP spid="87048" grpId="0" animBg="1"/>
      <p:bldP spid="870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CN" altLang="en-US" sz="3600" b="1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宽容心</a:t>
            </a:r>
            <a:endParaRPr lang="zh-CN" altLang="en-US" sz="3600" dirty="0" smtClean="0">
              <a:solidFill>
                <a:schemeClr val="tx1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5292080" y="1600200"/>
            <a:ext cx="339472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自我理解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自我接纳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情绪管理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压力管理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生涯规划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……</a:t>
            </a:r>
            <a:endParaRPr lang="zh-CN" altLang="en-US" b="1" dirty="0"/>
          </a:p>
        </p:txBody>
      </p:sp>
      <p:pic>
        <p:nvPicPr>
          <p:cNvPr id="26628" name="Picture 4" descr="okay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474" y="2492896"/>
            <a:ext cx="3389193" cy="3402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ctrTitle"/>
          </p:nvPr>
        </p:nvSpPr>
        <p:spPr bwMode="auto">
          <a:xfrm>
            <a:off x="420688" y="692150"/>
            <a:ext cx="8229600" cy="12144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</a:rPr>
              <a:t>自主性</a:t>
            </a:r>
            <a:endParaRPr lang="zh-CN" altLang="en-US" sz="3600" b="1" dirty="0" smtClean="0"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1843088" y="4292600"/>
            <a:ext cx="2486025" cy="9699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pPr algn="ctr"/>
            <a:r>
              <a:rPr lang="zh-CN" altLang="en-US" sz="3200" b="1">
                <a:solidFill>
                  <a:srgbClr val="FF9900"/>
                </a:solidFill>
                <a:latin typeface="Verdana" pitchFamily="34" charset="0"/>
              </a:rPr>
              <a:t>自发</a:t>
            </a: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843088" y="2770188"/>
            <a:ext cx="2486025" cy="9683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Verdana" pitchFamily="34" charset="0"/>
              </a:rPr>
              <a:t>被迫</a:t>
            </a:r>
            <a:endParaRPr lang="zh-CN" altLang="en-US" sz="32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1685925" y="3532188"/>
            <a:ext cx="2566988" cy="96837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wrap="none" lIns="91435" tIns="45718" rIns="91435" bIns="45718" anchor="ctr"/>
          <a:lstStyle/>
          <a:p>
            <a:pPr algn="ctr"/>
            <a:r>
              <a:rPr lang="zh-CN" altLang="en-US" sz="3200" b="1">
                <a:latin typeface="Verdana" pitchFamily="34" charset="0"/>
              </a:rPr>
              <a:t>自  主</a:t>
            </a:r>
            <a:endParaRPr lang="zh-CN" altLang="en-US" sz="3200">
              <a:latin typeface="Verdana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884863" y="4638675"/>
            <a:ext cx="2332037" cy="623888"/>
          </a:xfrm>
          <a:prstGeom prst="rect">
            <a:avLst/>
          </a:prstGeom>
          <a:solidFill>
            <a:srgbClr val="00FF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/>
            <a:r>
              <a:rPr lang="zh-CN" altLang="en-US" sz="2800" b="1">
                <a:solidFill>
                  <a:srgbClr val="FF6600"/>
                </a:solidFill>
                <a:latin typeface="Verdana" pitchFamily="34" charset="0"/>
              </a:rPr>
              <a:t>我想要</a:t>
            </a:r>
            <a:r>
              <a:rPr lang="en-US" altLang="zh-CN" sz="2800" b="1">
                <a:solidFill>
                  <a:srgbClr val="FF6600"/>
                </a:solidFill>
              </a:rPr>
              <a:t>…</a:t>
            </a:r>
            <a:endParaRPr lang="en-US" altLang="zh-CN" sz="2800" b="1">
              <a:solidFill>
                <a:srgbClr val="FF6600"/>
              </a:solidFill>
              <a:latin typeface="Verdana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884863" y="2770188"/>
            <a:ext cx="2252662" cy="623887"/>
          </a:xfrm>
          <a:prstGeom prst="rect">
            <a:avLst/>
          </a:prstGeom>
          <a:solidFill>
            <a:srgbClr val="3399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Verdana" pitchFamily="34" charset="0"/>
              </a:rPr>
              <a:t>我应该 </a:t>
            </a:r>
            <a:r>
              <a:rPr lang="en-US" altLang="zh-CN" sz="2800" b="1">
                <a:solidFill>
                  <a:schemeClr val="bg1"/>
                </a:solidFill>
              </a:rPr>
              <a:t>…</a:t>
            </a:r>
            <a:endParaRPr lang="en-US" altLang="zh-CN" sz="28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330825" y="3833813"/>
            <a:ext cx="3089275" cy="454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/>
            <a:r>
              <a:rPr lang="zh-CN" altLang="en-US" sz="2800" b="1">
                <a:latin typeface="Verdana" pitchFamily="34" charset="0"/>
              </a:rPr>
              <a:t>我决定（选择</a:t>
            </a:r>
            <a:r>
              <a:rPr lang="en-US" altLang="zh-CN" sz="2800" b="1"/>
              <a:t>…</a:t>
            </a:r>
            <a:r>
              <a:rPr lang="zh-CN" altLang="en-US" sz="2800" b="1">
                <a:latin typeface="Verdana" pitchFamily="34" charset="0"/>
              </a:rPr>
              <a:t>）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 flipH="1">
            <a:off x="4329113" y="3048000"/>
            <a:ext cx="1555750" cy="2079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 flipH="1" flipV="1">
            <a:off x="4251325" y="4017963"/>
            <a:ext cx="102870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H="1" flipV="1">
            <a:off x="4329113" y="4778375"/>
            <a:ext cx="1555750" cy="207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87050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gray">
          <a:xfrm>
            <a:off x="8243888" y="6165850"/>
            <a:ext cx="288925" cy="215900"/>
          </a:xfrm>
          <a:prstGeom prst="actionButtonBeginning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进大学啦！</a:t>
            </a:r>
          </a:p>
        </p:txBody>
      </p:sp>
      <p:sp>
        <p:nvSpPr>
          <p:cNvPr id="4099" name="AutoShape 2" descr="http://t3.baidu.com/it/u=1412831963,1895594127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4100" name="Picture 5" descr="F:\个人\讲课\资料\大学生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077072"/>
            <a:ext cx="3622675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D:\北航（08，10起）\咨询中心（08，10起）\教学\u=1816308676,1737240192&amp;fm=21&amp;gp=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27003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lenovo\My Documents\My Pictures\大学生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348880"/>
            <a:ext cx="3451498" cy="2455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3081338" y="3778250"/>
            <a:ext cx="182562" cy="7667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lIns="91435" tIns="45718" rIns="91435" bIns="45718">
            <a:spAutoFit/>
          </a:bodyPr>
          <a:lstStyle/>
          <a:p>
            <a:endParaRPr kumimoji="1" lang="zh-CN" altLang="en-US" sz="4400">
              <a:solidFill>
                <a:srgbClr val="990099"/>
              </a:solidFill>
              <a:latin typeface="Times New Roman" pitchFamily="18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876300" y="2314575"/>
            <a:ext cx="7088188" cy="2462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1435" tIns="45718" rIns="91435" bIns="45718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 我的人生我做主</a:t>
            </a:r>
            <a:r>
              <a:rPr kumimoji="1" lang="en-US" altLang="zh-CN" sz="2800" b="1">
                <a:latin typeface="Times New Roman" pitchFamily="18" charset="0"/>
                <a:ea typeface="楷体_GB2312" pitchFamily="49" charset="-122"/>
              </a:rPr>
              <a:t>——</a:t>
            </a:r>
            <a:r>
              <a:rPr kumimoji="1" lang="zh-CN" altLang="en-US" sz="2800" b="1">
                <a:solidFill>
                  <a:srgbClr val="C00000"/>
                </a:solidFill>
                <a:latin typeface="Times New Roman" pitchFamily="18" charset="0"/>
                <a:ea typeface="楷体_GB2312" pitchFamily="49" charset="-122"/>
              </a:rPr>
              <a:t>自由意志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 我有</a:t>
            </a:r>
            <a:r>
              <a:rPr kumimoji="1" lang="zh-CN" altLang="en-US" sz="2800" b="1">
                <a:solidFill>
                  <a:srgbClr val="0033CC"/>
                </a:solidFill>
                <a:latin typeface="Times New Roman" pitchFamily="18" charset="0"/>
                <a:ea typeface="楷体_GB2312" pitchFamily="49" charset="-122"/>
              </a:rPr>
              <a:t>权力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决定我的行为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 我有</a:t>
            </a:r>
            <a:r>
              <a:rPr kumimoji="1" lang="zh-CN" altLang="en-US" sz="2800" b="1">
                <a:solidFill>
                  <a:srgbClr val="0033CC"/>
                </a:solidFill>
                <a:latin typeface="Times New Roman" pitchFamily="18" charset="0"/>
                <a:ea typeface="楷体_GB2312" pitchFamily="49" charset="-122"/>
              </a:rPr>
              <a:t>责任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做出自己的选择</a:t>
            </a:r>
            <a:endParaRPr kumimoji="1" lang="en-US" altLang="zh-CN" sz="2800" b="1">
              <a:latin typeface="Times New Roman" pitchFamily="18" charset="0"/>
              <a:ea typeface="楷体_GB2312" pitchFamily="49" charset="-122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 我有</a:t>
            </a:r>
            <a:r>
              <a:rPr kumimoji="1" lang="zh-CN" altLang="en-US" sz="2800" b="1">
                <a:solidFill>
                  <a:srgbClr val="C00000"/>
                </a:solidFill>
                <a:latin typeface="Times New Roman" pitchFamily="18" charset="0"/>
                <a:ea typeface="楷体_GB2312" pitchFamily="49" charset="-122"/>
              </a:rPr>
              <a:t>勇气</a:t>
            </a:r>
            <a:r>
              <a:rPr kumimoji="1" lang="zh-CN" altLang="en-US" sz="2800" b="1">
                <a:latin typeface="Times New Roman" pitchFamily="18" charset="0"/>
                <a:ea typeface="楷体_GB2312" pitchFamily="49" charset="-122"/>
              </a:rPr>
              <a:t>承担自己的行为后果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971550" y="620713"/>
            <a:ext cx="73406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/>
          <a:lstStyle/>
          <a:p>
            <a:pPr algn="ctr" eaLnBrk="0" hangingPunct="0"/>
            <a:r>
              <a:rPr lang="zh-CN" altLang="en-US" sz="4800" dirty="0" smtClean="0">
                <a:solidFill>
                  <a:srgbClr val="0033CC"/>
                </a:solidFill>
                <a:latin typeface="隶书" pitchFamily="49" charset="-122"/>
                <a:ea typeface="隶书" pitchFamily="49" charset="-122"/>
              </a:rPr>
              <a:t>做自己 </a:t>
            </a:r>
            <a:endParaRPr lang="zh-CN" altLang="en-US" sz="4800" dirty="0">
              <a:solidFill>
                <a:srgbClr val="0033CC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41989" name="Picture 5" descr="okay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3789363"/>
            <a:ext cx="24447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/>
          </p:cNvSpPr>
          <p:nvPr>
            <p:ph type="ctrTitle"/>
          </p:nvPr>
        </p:nvSpPr>
        <p:spPr bwMode="auto">
          <a:xfrm>
            <a:off x="971550" y="260350"/>
            <a:ext cx="7358063" cy="125095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zh-CN" altLang="en-US" sz="3600" b="1" dirty="0" smtClean="0">
                <a:solidFill>
                  <a:srgbClr val="FF0000"/>
                </a:solidFill>
                <a:effectLst/>
                <a:latin typeface="宋体" pitchFamily="2" charset="-122"/>
                <a:ea typeface="宋体" pitchFamily="2" charset="-122"/>
              </a:rPr>
              <a:t>提升自知力</a:t>
            </a:r>
            <a:endParaRPr lang="zh-CN" altLang="en-US" sz="3600" b="1" dirty="0" smtClean="0">
              <a:effectLst/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39266" name="Rectangle 3"/>
          <p:cNvSpPr>
            <a:spLocks noGrp="1"/>
          </p:cNvSpPr>
          <p:nvPr>
            <p:ph type="subTitle" idx="1"/>
          </p:nvPr>
        </p:nvSpPr>
        <p:spPr>
          <a:xfrm>
            <a:off x="1331640" y="1484784"/>
            <a:ext cx="7337448" cy="4104456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zh-CN" sz="2700" b="1" dirty="0" smtClean="0">
                <a:solidFill>
                  <a:schemeClr val="accent4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lang="zh-CN" altLang="en-US" sz="2700" b="1" dirty="0" smtClean="0">
                <a:solidFill>
                  <a:schemeClr val="accent4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语言</a:t>
            </a:r>
            <a:r>
              <a:rPr lang="en-US" altLang="zh-CN" sz="2700" b="1" dirty="0" smtClean="0">
                <a:solidFill>
                  <a:schemeClr val="accent4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-</a:t>
            </a:r>
            <a:r>
              <a:rPr lang="zh-CN" altLang="en-US" sz="2700" b="1" dirty="0" smtClean="0">
                <a:solidFill>
                  <a:schemeClr val="accent4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言语 </a:t>
            </a:r>
            <a:r>
              <a:rPr lang="en-US" altLang="zh-CN" sz="2700" b="1" dirty="0" smtClean="0">
                <a:solidFill>
                  <a:schemeClr val="accent4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(Verbal/Linguistic) </a:t>
            </a:r>
          </a:p>
          <a:p>
            <a:pPr algn="l" eaLnBrk="1" hangingPunct="1">
              <a:defRPr/>
            </a:pPr>
            <a:r>
              <a:rPr lang="en-US" altLang="zh-CN" sz="2700" b="1" dirty="0" smtClean="0">
                <a:solidFill>
                  <a:srgbClr val="FFC000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700" b="1" dirty="0" smtClean="0">
                <a:solidFill>
                  <a:srgbClr val="FFC000"/>
                </a:solidFill>
                <a:latin typeface="楷体_GB2312" pitchFamily="49" charset="-122"/>
                <a:ea typeface="楷体_GB2312" pitchFamily="49" charset="-122"/>
              </a:rPr>
              <a:t>数理</a:t>
            </a:r>
            <a:r>
              <a:rPr lang="en-US" altLang="zh-CN" sz="2700" b="1" dirty="0" smtClean="0">
                <a:solidFill>
                  <a:srgbClr val="FFC000"/>
                </a:solidFill>
                <a:latin typeface="楷体_GB2312" pitchFamily="49" charset="-122"/>
                <a:ea typeface="楷体_GB2312" pitchFamily="49" charset="-122"/>
              </a:rPr>
              <a:t>-</a:t>
            </a:r>
            <a:r>
              <a:rPr lang="zh-CN" altLang="en-US" sz="2700" b="1" dirty="0" smtClean="0">
                <a:solidFill>
                  <a:srgbClr val="FFC000"/>
                </a:solidFill>
                <a:latin typeface="楷体_GB2312" pitchFamily="49" charset="-122"/>
                <a:ea typeface="楷体_GB2312" pitchFamily="49" charset="-122"/>
              </a:rPr>
              <a:t>逻辑 </a:t>
            </a:r>
            <a:r>
              <a:rPr lang="en-US" altLang="zh-CN" sz="2700" b="1" dirty="0" smtClean="0">
                <a:solidFill>
                  <a:srgbClr val="FFC000"/>
                </a:solidFill>
                <a:latin typeface="楷体_GB2312" pitchFamily="49" charset="-122"/>
                <a:ea typeface="楷体_GB2312" pitchFamily="49" charset="-122"/>
              </a:rPr>
              <a:t>(Logical/Mathematical) </a:t>
            </a:r>
          </a:p>
          <a:p>
            <a:pPr algn="l" eaLnBrk="1" hangingPunct="1">
              <a:defRPr/>
            </a:pPr>
            <a:r>
              <a:rPr lang="en-US" altLang="zh-CN" sz="2700" b="1" dirty="0" smtClean="0">
                <a:solidFill>
                  <a:schemeClr val="accent4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700" b="1" dirty="0" smtClean="0">
                <a:solidFill>
                  <a:schemeClr val="accent4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视觉</a:t>
            </a:r>
            <a:r>
              <a:rPr lang="en-US" altLang="zh-CN" sz="2700" b="1" dirty="0" smtClean="0">
                <a:solidFill>
                  <a:schemeClr val="accent4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-</a:t>
            </a:r>
            <a:r>
              <a:rPr lang="zh-CN" altLang="en-US" sz="2700" b="1" dirty="0" smtClean="0">
                <a:solidFill>
                  <a:schemeClr val="accent4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空间 </a:t>
            </a:r>
            <a:r>
              <a:rPr lang="en-US" altLang="zh-CN" sz="2700" b="1" dirty="0" smtClean="0">
                <a:solidFill>
                  <a:schemeClr val="accent4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(Visual/Spatial) </a:t>
            </a:r>
          </a:p>
          <a:p>
            <a:pPr algn="l" eaLnBrk="1" hangingPunct="1">
              <a:defRPr/>
            </a:pPr>
            <a:r>
              <a:rPr lang="en-US" altLang="zh-CN" sz="2700" b="1" dirty="0" smtClean="0">
                <a:solidFill>
                  <a:srgbClr val="FFC000"/>
                </a:solidFill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700" b="1" dirty="0" smtClean="0">
                <a:solidFill>
                  <a:srgbClr val="FFC000"/>
                </a:solidFill>
                <a:latin typeface="楷体_GB2312" pitchFamily="49" charset="-122"/>
                <a:ea typeface="楷体_GB2312" pitchFamily="49" charset="-122"/>
              </a:rPr>
              <a:t>肢体</a:t>
            </a:r>
            <a:r>
              <a:rPr lang="en-US" altLang="zh-CN" sz="2700" b="1" dirty="0" smtClean="0">
                <a:solidFill>
                  <a:srgbClr val="FFC000"/>
                </a:solidFill>
                <a:latin typeface="楷体_GB2312" pitchFamily="49" charset="-122"/>
                <a:ea typeface="楷体_GB2312" pitchFamily="49" charset="-122"/>
              </a:rPr>
              <a:t>-</a:t>
            </a:r>
            <a:r>
              <a:rPr lang="zh-CN" altLang="en-US" sz="2700" b="1" dirty="0" smtClean="0">
                <a:solidFill>
                  <a:srgbClr val="FFC000"/>
                </a:solidFill>
                <a:latin typeface="楷体_GB2312" pitchFamily="49" charset="-122"/>
                <a:ea typeface="楷体_GB2312" pitchFamily="49" charset="-122"/>
              </a:rPr>
              <a:t>运动 </a:t>
            </a:r>
            <a:r>
              <a:rPr lang="en-US" altLang="zh-CN" sz="2700" b="1" dirty="0" smtClean="0">
                <a:solidFill>
                  <a:srgbClr val="FFC000"/>
                </a:solidFill>
                <a:latin typeface="楷体_GB2312" pitchFamily="49" charset="-122"/>
                <a:ea typeface="楷体_GB2312" pitchFamily="49" charset="-122"/>
              </a:rPr>
              <a:t>(Bodily/Kinesthetic) </a:t>
            </a:r>
          </a:p>
          <a:p>
            <a:pPr algn="l" eaLnBrk="1" hangingPunct="1">
              <a:defRPr/>
            </a:pPr>
            <a:r>
              <a:rPr lang="en-US" altLang="zh-CN" sz="2700" b="1" dirty="0" smtClean="0">
                <a:solidFill>
                  <a:schemeClr val="accent4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700" b="1" dirty="0" smtClean="0">
                <a:solidFill>
                  <a:schemeClr val="accent4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音乐</a:t>
            </a:r>
            <a:r>
              <a:rPr lang="en-US" altLang="zh-CN" sz="2700" b="1" dirty="0" smtClean="0">
                <a:solidFill>
                  <a:schemeClr val="accent4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-</a:t>
            </a:r>
            <a:r>
              <a:rPr lang="zh-CN" altLang="en-US" sz="2700" b="1" dirty="0" smtClean="0">
                <a:solidFill>
                  <a:schemeClr val="accent4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节律 </a:t>
            </a:r>
            <a:r>
              <a:rPr lang="en-US" altLang="zh-CN" sz="2700" b="1" dirty="0" smtClean="0">
                <a:solidFill>
                  <a:schemeClr val="accent4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(Musical/Rhythmic) </a:t>
            </a:r>
          </a:p>
          <a:p>
            <a:pPr algn="l" eaLnBrk="1" hangingPunct="1">
              <a:defRPr/>
            </a:pPr>
            <a:r>
              <a:rPr lang="en-US" altLang="zh-CN" sz="2700" b="1" dirty="0" smtClean="0">
                <a:solidFill>
                  <a:srgbClr val="FFC000"/>
                </a:solidFill>
                <a:latin typeface="楷体_GB2312" pitchFamily="49" charset="-122"/>
                <a:ea typeface="楷体_GB2312" pitchFamily="49" charset="-122"/>
              </a:rPr>
              <a:t>6.</a:t>
            </a:r>
            <a:r>
              <a:rPr lang="zh-CN" altLang="en-US" sz="2700" b="1" dirty="0" smtClean="0">
                <a:solidFill>
                  <a:srgbClr val="FFC000"/>
                </a:solidFill>
                <a:latin typeface="楷体_GB2312" pitchFamily="49" charset="-122"/>
                <a:ea typeface="楷体_GB2312" pitchFamily="49" charset="-122"/>
              </a:rPr>
              <a:t>人际</a:t>
            </a:r>
            <a:r>
              <a:rPr lang="en-US" altLang="zh-CN" sz="2700" b="1" dirty="0" smtClean="0">
                <a:solidFill>
                  <a:srgbClr val="FFC000"/>
                </a:solidFill>
                <a:latin typeface="楷体_GB2312" pitchFamily="49" charset="-122"/>
                <a:ea typeface="楷体_GB2312" pitchFamily="49" charset="-122"/>
              </a:rPr>
              <a:t>-</a:t>
            </a:r>
            <a:r>
              <a:rPr lang="zh-CN" altLang="en-US" sz="2700" b="1" dirty="0" smtClean="0">
                <a:solidFill>
                  <a:srgbClr val="FFC000"/>
                </a:solidFill>
                <a:latin typeface="楷体_GB2312" pitchFamily="49" charset="-122"/>
                <a:ea typeface="楷体_GB2312" pitchFamily="49" charset="-122"/>
              </a:rPr>
              <a:t>社交 </a:t>
            </a:r>
            <a:r>
              <a:rPr lang="en-US" altLang="zh-CN" sz="2700" b="1" dirty="0" smtClean="0">
                <a:solidFill>
                  <a:srgbClr val="FFC000"/>
                </a:solidFill>
                <a:latin typeface="楷体_GB2312" pitchFamily="49" charset="-122"/>
                <a:ea typeface="楷体_GB2312" pitchFamily="49" charset="-122"/>
              </a:rPr>
              <a:t>(Inter-personal/Social) </a:t>
            </a:r>
          </a:p>
          <a:p>
            <a:pPr algn="l" eaLnBrk="1" hangingPunct="1">
              <a:defRPr/>
            </a:pPr>
            <a:r>
              <a:rPr lang="en-US" altLang="zh-CN" sz="2700" b="1" dirty="0" smtClean="0">
                <a:solidFill>
                  <a:schemeClr val="accent4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7.</a:t>
            </a:r>
            <a:r>
              <a:rPr lang="zh-CN" altLang="en-US" sz="2700" b="1" dirty="0" smtClean="0">
                <a:solidFill>
                  <a:schemeClr val="accent4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内省 </a:t>
            </a:r>
            <a:r>
              <a:rPr lang="en-US" altLang="zh-CN" sz="2700" b="1" dirty="0" smtClean="0">
                <a:solidFill>
                  <a:schemeClr val="accent4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(Intra-personal/Introspective) </a:t>
            </a:r>
          </a:p>
          <a:p>
            <a:pPr algn="l" eaLnBrk="1" hangingPunct="1">
              <a:defRPr/>
            </a:pPr>
            <a:r>
              <a:rPr lang="en-US" altLang="zh-CN" sz="2700" b="1" dirty="0" smtClean="0">
                <a:solidFill>
                  <a:srgbClr val="FFC000"/>
                </a:solidFill>
                <a:latin typeface="楷体_GB2312" pitchFamily="49" charset="-122"/>
                <a:ea typeface="楷体_GB2312" pitchFamily="49" charset="-122"/>
              </a:rPr>
              <a:t>8.</a:t>
            </a:r>
            <a:r>
              <a:rPr lang="zh-CN" altLang="en-US" sz="2700" b="1" dirty="0" smtClean="0">
                <a:solidFill>
                  <a:srgbClr val="FFC000"/>
                </a:solidFill>
                <a:latin typeface="楷体_GB2312" pitchFamily="49" charset="-122"/>
                <a:ea typeface="楷体_GB2312" pitchFamily="49" charset="-122"/>
              </a:rPr>
              <a:t>自然探索 </a:t>
            </a:r>
            <a:r>
              <a:rPr lang="en-US" altLang="zh-CN" sz="2700" b="1" dirty="0" smtClean="0">
                <a:solidFill>
                  <a:srgbClr val="FFC000"/>
                </a:solidFill>
                <a:latin typeface="楷体_GB2312" pitchFamily="49" charset="-122"/>
                <a:ea typeface="楷体_GB2312" pitchFamily="49" charset="-122"/>
              </a:rPr>
              <a:t>(Naturalist) </a:t>
            </a:r>
            <a:endParaRPr lang="zh-CN" altLang="en-US" sz="2700" b="1" dirty="0" smtClean="0">
              <a:solidFill>
                <a:srgbClr val="FFC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95736" y="5949280"/>
            <a:ext cx="4896544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ea typeface="隶书" pitchFamily="49" charset="-122"/>
              </a:rPr>
              <a:t>多元智能</a:t>
            </a:r>
            <a:r>
              <a:rPr lang="en-US" altLang="zh-CN" sz="2400" dirty="0" smtClean="0">
                <a:ea typeface="隶书" pitchFamily="49" charset="-122"/>
              </a:rPr>
              <a:t>——</a:t>
            </a:r>
            <a:r>
              <a:rPr lang="zh-CN" altLang="en-US" sz="2400" dirty="0" smtClean="0">
                <a:ea typeface="隶书" pitchFamily="49" charset="-122"/>
              </a:rPr>
              <a:t>儿童发展的个体差异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424936" cy="5184576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800" b="1" dirty="0" smtClean="0">
                <a:solidFill>
                  <a:srgbClr val="7030A0"/>
                </a:solidFill>
                <a:ea typeface="宋体" charset="-122"/>
              </a:rPr>
              <a:t>同一性散乱</a:t>
            </a:r>
            <a:r>
              <a:rPr lang="zh-CN" altLang="en-US" sz="1800" dirty="0" smtClean="0">
                <a:solidFill>
                  <a:srgbClr val="7030A0"/>
                </a:solidFill>
                <a:ea typeface="宋体" charset="-122"/>
              </a:rPr>
              <a:t>：是指当人们没有经历过同一性危机（没有自己做出重大抉择时）、没有做出承诺时的状况。</a:t>
            </a:r>
            <a:endParaRPr lang="zh-CN" altLang="en-US" sz="1800" b="1" dirty="0" smtClean="0">
              <a:solidFill>
                <a:srgbClr val="7030A0"/>
              </a:solidFill>
              <a:ea typeface="宋体" charset="-122"/>
            </a:endParaRPr>
          </a:p>
          <a:p>
            <a:pPr algn="l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800" b="1" dirty="0" smtClean="0">
                <a:solidFill>
                  <a:srgbClr val="FF6699"/>
                </a:solidFill>
                <a:ea typeface="宋体" charset="-122"/>
              </a:rPr>
              <a:t>同一性闭锁</a:t>
            </a:r>
            <a:r>
              <a:rPr lang="zh-CN" altLang="en-US" sz="1800" dirty="0" smtClean="0">
                <a:solidFill>
                  <a:srgbClr val="FF6699"/>
                </a:solidFill>
                <a:ea typeface="宋体" charset="-122"/>
              </a:rPr>
              <a:t>：沿用父母或社会的方式作出承诺，但还没有经历同一性危机时的状态。当孩子还没有亲自探索出不同的途经、意识形态以及职业方向之前，父母直接告诉他们的后代（通常是命令式的）时，这种状况就出现。</a:t>
            </a:r>
            <a:endParaRPr lang="zh-CN" altLang="en-US" sz="1800" b="1" dirty="0" smtClean="0">
              <a:solidFill>
                <a:srgbClr val="FF6699"/>
              </a:solidFill>
              <a:ea typeface="宋体" charset="-122"/>
            </a:endParaRPr>
          </a:p>
          <a:p>
            <a:pPr algn="l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800" b="1" dirty="0" smtClean="0">
                <a:solidFill>
                  <a:srgbClr val="002060"/>
                </a:solidFill>
                <a:ea typeface="宋体" charset="-122"/>
              </a:rPr>
              <a:t>同一性延迟</a:t>
            </a:r>
            <a:r>
              <a:rPr lang="zh-CN" altLang="en-US" sz="1800" dirty="0" smtClean="0">
                <a:solidFill>
                  <a:srgbClr val="002060"/>
                </a:solidFill>
                <a:ea typeface="宋体" charset="-122"/>
              </a:rPr>
              <a:t>：当人们正经历同一性危机，但还没有做出明确的同一性承诺时所处的状况。此时</a:t>
            </a:r>
            <a:r>
              <a:rPr lang="zh-CN" altLang="en-US" sz="1800" u="sng" dirty="0" smtClean="0">
                <a:solidFill>
                  <a:srgbClr val="002060"/>
                </a:solidFill>
                <a:ea typeface="宋体" charset="-122"/>
              </a:rPr>
              <a:t>自我概念冲突加剧，自我不能统一、自我形象不能确立，表现出明显的内心冲突，甚至有很大的内心痛苦和激烈的不安感。</a:t>
            </a:r>
            <a:r>
              <a:rPr lang="zh-CN" altLang="en-US" sz="1800" dirty="0" smtClean="0">
                <a:solidFill>
                  <a:srgbClr val="002060"/>
                </a:solidFill>
                <a:ea typeface="宋体" charset="-122"/>
              </a:rPr>
              <a:t>对自我的评价常常是矛盾的，对自我的态度常常是波动的，对自我的控制常常是不果断的。</a:t>
            </a:r>
            <a:endParaRPr lang="zh-CN" altLang="en-US" sz="1800" b="1" dirty="0" smtClean="0">
              <a:solidFill>
                <a:srgbClr val="002060"/>
              </a:solidFill>
              <a:ea typeface="宋体" charset="-122"/>
            </a:endParaRPr>
          </a:p>
          <a:p>
            <a:pPr algn="l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CN" altLang="en-US" sz="1800" b="1" dirty="0" smtClean="0">
                <a:ea typeface="宋体" charset="-122"/>
              </a:rPr>
              <a:t>同一性达成</a:t>
            </a:r>
            <a:r>
              <a:rPr lang="zh-CN" altLang="en-US" sz="1800" dirty="0" smtClean="0">
                <a:ea typeface="宋体" charset="-122"/>
              </a:rPr>
              <a:t>：用来表示人们经历了同一性危机并做出同一性承诺时的状况。此时，个体会表现出内心和谐、目标明确、自主自强、乐观开朗等积极的心理品质。</a:t>
            </a:r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1043608" y="332656"/>
            <a:ext cx="6840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rgbClr val="FF0000"/>
                </a:solidFill>
              </a:rPr>
              <a:t>自立自强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AutoShape 2"/>
          <p:cNvSpPr>
            <a:spLocks noChangeArrowheads="1"/>
          </p:cNvSpPr>
          <p:nvPr/>
        </p:nvSpPr>
        <p:spPr bwMode="gray">
          <a:xfrm rot="-2345791">
            <a:off x="4932363" y="2549525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40291" name="AutoShape 3"/>
          <p:cNvSpPr>
            <a:spLocks noChangeArrowheads="1"/>
          </p:cNvSpPr>
          <p:nvPr/>
        </p:nvSpPr>
        <p:spPr bwMode="gray">
          <a:xfrm rot="2851765">
            <a:off x="4933156" y="442039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40292" name="AutoShape 4"/>
          <p:cNvSpPr>
            <a:spLocks noChangeArrowheads="1"/>
          </p:cNvSpPr>
          <p:nvPr/>
        </p:nvSpPr>
        <p:spPr bwMode="gray">
          <a:xfrm rot="35246895">
            <a:off x="3456781" y="25852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40293" name="AutoShape 5"/>
          <p:cNvSpPr>
            <a:spLocks noChangeArrowheads="1"/>
          </p:cNvSpPr>
          <p:nvPr/>
        </p:nvSpPr>
        <p:spPr bwMode="gray">
          <a:xfrm rot="7687744">
            <a:off x="3528219" y="45283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40294" name="AutoShape 6"/>
          <p:cNvSpPr>
            <a:spLocks noChangeArrowheads="1"/>
          </p:cNvSpPr>
          <p:nvPr/>
        </p:nvSpPr>
        <p:spPr bwMode="gray">
          <a:xfrm>
            <a:off x="5364163" y="3484563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40295" name="AutoShape 7"/>
          <p:cNvSpPr>
            <a:spLocks noChangeArrowheads="1"/>
          </p:cNvSpPr>
          <p:nvPr/>
        </p:nvSpPr>
        <p:spPr bwMode="gray">
          <a:xfrm rot="-10800000">
            <a:off x="2987675" y="3519488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3320" name="Oval 9"/>
          <p:cNvSpPr>
            <a:spLocks noChangeArrowheads="1"/>
          </p:cNvSpPr>
          <p:nvPr/>
        </p:nvSpPr>
        <p:spPr bwMode="gray">
          <a:xfrm>
            <a:off x="2700338" y="1757363"/>
            <a:ext cx="3743325" cy="374491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zh-CN" alt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92513" y="2684463"/>
            <a:ext cx="1946275" cy="1949450"/>
            <a:chOff x="2200" y="1570"/>
            <a:chExt cx="1496" cy="1496"/>
          </a:xfrm>
        </p:grpSpPr>
        <p:sp>
          <p:nvSpPr>
            <p:cNvPr id="140299" name="Oval 11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140300" name="Oval 12"/>
            <p:cNvSpPr>
              <a:spLocks noChangeArrowheads="1"/>
            </p:cNvSpPr>
            <p:nvPr/>
          </p:nvSpPr>
          <p:spPr bwMode="gray">
            <a:xfrm>
              <a:off x="2200" y="1570"/>
              <a:ext cx="1496" cy="149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140301" name="Oval 13"/>
            <p:cNvSpPr>
              <a:spLocks noChangeArrowheads="1"/>
            </p:cNvSpPr>
            <p:nvPr/>
          </p:nvSpPr>
          <p:spPr bwMode="gray">
            <a:xfrm>
              <a:off x="2298" y="1667"/>
              <a:ext cx="1302" cy="130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140302" name="Oval 14"/>
            <p:cNvSpPr>
              <a:spLocks noChangeArrowheads="1"/>
            </p:cNvSpPr>
            <p:nvPr/>
          </p:nvSpPr>
          <p:spPr bwMode="gray">
            <a:xfrm>
              <a:off x="2298" y="1667"/>
              <a:ext cx="1302" cy="1301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  <p:sp>
          <p:nvSpPr>
            <p:cNvPr id="140303" name="Oval 15"/>
            <p:cNvSpPr>
              <a:spLocks noChangeArrowheads="1"/>
            </p:cNvSpPr>
            <p:nvPr/>
          </p:nvSpPr>
          <p:spPr bwMode="gray">
            <a:xfrm>
              <a:off x="2364" y="1733"/>
              <a:ext cx="1169" cy="117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zh-CN" altLang="en-US">
                <a:latin typeface="Arial" charset="0"/>
                <a:ea typeface="宋体" charset="-122"/>
              </a:endParaRPr>
            </a:p>
          </p:txBody>
        </p:sp>
      </p:grpSp>
      <p:sp>
        <p:nvSpPr>
          <p:cNvPr id="13322" name="Text Box 16">
            <a:hlinkClick r:id="rId2" action="ppaction://hlinksldjump"/>
          </p:cNvPr>
          <p:cNvSpPr txBox="1">
            <a:spLocks noChangeArrowheads="1"/>
          </p:cNvSpPr>
          <p:nvPr/>
        </p:nvSpPr>
        <p:spPr bwMode="gray">
          <a:xfrm>
            <a:off x="5940152" y="5085184"/>
            <a:ext cx="1204177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400" b="1" dirty="0">
                <a:solidFill>
                  <a:srgbClr val="C00000"/>
                </a:solidFill>
                <a:latin typeface="Verdana" pitchFamily="34" charset="0"/>
                <a:ea typeface="굴림" pitchFamily="34" charset="-127"/>
              </a:rPr>
              <a:t> 自立</a:t>
            </a:r>
          </a:p>
          <a:p>
            <a:pPr algn="ctr"/>
            <a:r>
              <a:rPr lang="zh-CN" altLang="en-US" sz="2000" b="1" dirty="0">
                <a:solidFill>
                  <a:schemeClr val="accent2"/>
                </a:solidFill>
                <a:latin typeface="Verdana" pitchFamily="34" charset="0"/>
                <a:ea typeface="굴림" pitchFamily="34" charset="-127"/>
              </a:rPr>
              <a:t>生涯规划</a:t>
            </a:r>
          </a:p>
        </p:txBody>
      </p:sp>
      <p:sp>
        <p:nvSpPr>
          <p:cNvPr id="13324" name="Text Box 18">
            <a:hlinkClick r:id="rId2" action="ppaction://hlinksldjump"/>
          </p:cNvPr>
          <p:cNvSpPr txBox="1">
            <a:spLocks noChangeArrowheads="1"/>
          </p:cNvSpPr>
          <p:nvPr/>
        </p:nvSpPr>
        <p:spPr bwMode="gray">
          <a:xfrm>
            <a:off x="1835696" y="1412776"/>
            <a:ext cx="1197764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400" b="1" dirty="0">
                <a:solidFill>
                  <a:srgbClr val="C00000"/>
                </a:solidFill>
                <a:latin typeface="Verdana" pitchFamily="34" charset="0"/>
                <a:ea typeface="굴림" pitchFamily="34" charset="-127"/>
              </a:rPr>
              <a:t>自尊</a:t>
            </a:r>
          </a:p>
          <a:p>
            <a:pPr algn="ctr" eaLnBrk="0" hangingPunct="0"/>
            <a:r>
              <a:rPr lang="zh-CN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굴림" pitchFamily="34" charset="-127"/>
              </a:rPr>
              <a:t>自我价值</a:t>
            </a:r>
          </a:p>
        </p:txBody>
      </p:sp>
      <p:sp>
        <p:nvSpPr>
          <p:cNvPr id="13325" name="Text Box 19"/>
          <p:cNvSpPr txBox="1">
            <a:spLocks noChangeArrowheads="1"/>
          </p:cNvSpPr>
          <p:nvPr/>
        </p:nvSpPr>
        <p:spPr bwMode="gray">
          <a:xfrm>
            <a:off x="4084638" y="3389313"/>
            <a:ext cx="981075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3200" b="1">
                <a:solidFill>
                  <a:srgbClr val="FFFFFF"/>
                </a:solidFill>
                <a:ea typeface="굴림" pitchFamily="34" charset="-127"/>
              </a:rPr>
              <a:t>自我</a:t>
            </a:r>
          </a:p>
        </p:txBody>
      </p:sp>
      <p:sp>
        <p:nvSpPr>
          <p:cNvPr id="140308" name="Oval 20"/>
          <p:cNvSpPr>
            <a:spLocks noChangeArrowheads="1"/>
          </p:cNvSpPr>
          <p:nvPr/>
        </p:nvSpPr>
        <p:spPr bwMode="gray">
          <a:xfrm>
            <a:off x="2555875" y="3494088"/>
            <a:ext cx="358775" cy="3603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40309" name="Oval 21"/>
          <p:cNvSpPr>
            <a:spLocks noChangeArrowheads="1"/>
          </p:cNvSpPr>
          <p:nvPr/>
        </p:nvSpPr>
        <p:spPr bwMode="gray">
          <a:xfrm>
            <a:off x="3132138" y="1973263"/>
            <a:ext cx="358775" cy="3603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40310" name="Oval 22"/>
          <p:cNvSpPr>
            <a:spLocks noChangeArrowheads="1"/>
          </p:cNvSpPr>
          <p:nvPr/>
        </p:nvSpPr>
        <p:spPr bwMode="gray">
          <a:xfrm>
            <a:off x="5651500" y="2044700"/>
            <a:ext cx="358775" cy="3603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40311" name="Oval 23"/>
          <p:cNvSpPr>
            <a:spLocks noChangeArrowheads="1"/>
          </p:cNvSpPr>
          <p:nvPr/>
        </p:nvSpPr>
        <p:spPr bwMode="gray">
          <a:xfrm>
            <a:off x="6300788" y="3413125"/>
            <a:ext cx="358775" cy="3603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40312" name="Oval 24"/>
          <p:cNvSpPr>
            <a:spLocks noChangeArrowheads="1"/>
          </p:cNvSpPr>
          <p:nvPr/>
        </p:nvSpPr>
        <p:spPr bwMode="gray">
          <a:xfrm>
            <a:off x="5580063" y="4852988"/>
            <a:ext cx="358775" cy="36036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40313" name="Oval 25"/>
          <p:cNvSpPr>
            <a:spLocks noChangeArrowheads="1"/>
          </p:cNvSpPr>
          <p:nvPr/>
        </p:nvSpPr>
        <p:spPr bwMode="gray">
          <a:xfrm>
            <a:off x="3348038" y="4997450"/>
            <a:ext cx="358775" cy="3603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charset="0"/>
              <a:ea typeface="宋体" charset="-122"/>
            </a:endParaRPr>
          </a:p>
        </p:txBody>
      </p:sp>
      <p:sp>
        <p:nvSpPr>
          <p:cNvPr id="13332" name="Text Box 26">
            <a:hlinkClick r:id="rId3" action="ppaction://hlinksldjump"/>
          </p:cNvPr>
          <p:cNvSpPr txBox="1">
            <a:spLocks noChangeArrowheads="1"/>
          </p:cNvSpPr>
          <p:nvPr/>
        </p:nvSpPr>
        <p:spPr bwMode="gray">
          <a:xfrm>
            <a:off x="1916512" y="4887913"/>
            <a:ext cx="1197764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400" b="1" dirty="0">
                <a:solidFill>
                  <a:srgbClr val="C00000"/>
                </a:solidFill>
                <a:latin typeface="Verdana" pitchFamily="34" charset="0"/>
                <a:ea typeface="굴림" pitchFamily="34" charset="-127"/>
              </a:rPr>
              <a:t>自控</a:t>
            </a:r>
          </a:p>
          <a:p>
            <a:pPr algn="ctr" eaLnBrk="0" hangingPunct="0"/>
            <a:r>
              <a:rPr lang="zh-CN" altLang="en-US" sz="2000" b="1" dirty="0">
                <a:solidFill>
                  <a:schemeClr val="accent1"/>
                </a:solidFill>
                <a:latin typeface="Verdana" pitchFamily="34" charset="0"/>
                <a:ea typeface="굴림" pitchFamily="34" charset="-127"/>
              </a:rPr>
              <a:t>自我理解</a:t>
            </a:r>
          </a:p>
          <a:p>
            <a:pPr algn="ctr" eaLnBrk="0" hangingPunct="0"/>
            <a:r>
              <a:rPr lang="zh-CN" altLang="en-US" sz="2000" b="1" dirty="0">
                <a:solidFill>
                  <a:schemeClr val="accent1"/>
                </a:solidFill>
                <a:latin typeface="Verdana" pitchFamily="34" charset="0"/>
                <a:ea typeface="굴림" pitchFamily="34" charset="-127"/>
              </a:rPr>
              <a:t>自我接纳</a:t>
            </a:r>
          </a:p>
          <a:p>
            <a:pPr algn="ctr" eaLnBrk="0" hangingPunct="0"/>
            <a:r>
              <a:rPr lang="zh-CN" altLang="en-US" sz="2000" b="1" dirty="0">
                <a:solidFill>
                  <a:schemeClr val="accent1"/>
                </a:solidFill>
                <a:latin typeface="Verdana" pitchFamily="34" charset="0"/>
                <a:ea typeface="굴림" pitchFamily="34" charset="-127"/>
              </a:rPr>
              <a:t> </a:t>
            </a:r>
            <a:endParaRPr lang="zh-CN" altLang="en-US" sz="2000" b="1" dirty="0">
              <a:solidFill>
                <a:schemeClr val="bg1"/>
              </a:solidFill>
              <a:latin typeface="Verdana" pitchFamily="34" charset="0"/>
              <a:ea typeface="굴림" pitchFamily="34" charset="-127"/>
            </a:endParaRPr>
          </a:p>
        </p:txBody>
      </p:sp>
      <p:sp>
        <p:nvSpPr>
          <p:cNvPr id="13333" name="Text Box 28">
            <a:hlinkClick r:id="rId4" action="ppaction://hlinksldjump"/>
          </p:cNvPr>
          <p:cNvSpPr txBox="1">
            <a:spLocks noChangeArrowheads="1"/>
          </p:cNvSpPr>
          <p:nvPr/>
        </p:nvSpPr>
        <p:spPr bwMode="gray">
          <a:xfrm>
            <a:off x="6156176" y="1484784"/>
            <a:ext cx="946093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400" b="1" dirty="0">
                <a:solidFill>
                  <a:srgbClr val="C00000"/>
                </a:solidFill>
                <a:latin typeface="Verdana" pitchFamily="34" charset="0"/>
                <a:ea typeface="굴림" pitchFamily="34" charset="-127"/>
              </a:rPr>
              <a:t>自主</a:t>
            </a:r>
          </a:p>
          <a:p>
            <a:pPr algn="ctr" eaLnBrk="0" hangingPunct="0"/>
            <a:r>
              <a:rPr lang="zh-CN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굴림" pitchFamily="34" charset="-127"/>
              </a:rPr>
              <a:t>自省力</a:t>
            </a:r>
          </a:p>
          <a:p>
            <a:pPr algn="ctr" eaLnBrk="0" hangingPunct="0"/>
            <a:r>
              <a:rPr lang="zh-CN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굴림" pitchFamily="34" charset="-127"/>
              </a:rPr>
              <a:t>主动性</a:t>
            </a:r>
          </a:p>
        </p:txBody>
      </p:sp>
      <p:sp>
        <p:nvSpPr>
          <p:cNvPr id="13334" name="Text Box 30">
            <a:hlinkClick r:id="rId5" action="ppaction://hlinksldjump"/>
          </p:cNvPr>
          <p:cNvSpPr txBox="1">
            <a:spLocks noChangeArrowheads="1"/>
          </p:cNvSpPr>
          <p:nvPr/>
        </p:nvSpPr>
        <p:spPr bwMode="gray">
          <a:xfrm>
            <a:off x="1259632" y="3284984"/>
            <a:ext cx="1204177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2" dist="76200" dir="10800000">
              <a:schemeClr val="bg2">
                <a:alpha val="50000"/>
              </a:schemeClr>
            </a:prst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2400" b="1" dirty="0">
                <a:solidFill>
                  <a:srgbClr val="C00000"/>
                </a:solidFill>
                <a:latin typeface="Verdana" pitchFamily="34" charset="0"/>
                <a:ea typeface="굴림" pitchFamily="34" charset="-127"/>
              </a:rPr>
              <a:t>自信</a:t>
            </a:r>
          </a:p>
          <a:p>
            <a:pPr algn="ctr" eaLnBrk="0" hangingPunct="0"/>
            <a:r>
              <a:rPr lang="zh-CN" altLang="en-US" sz="2000" b="1" dirty="0">
                <a:solidFill>
                  <a:schemeClr val="accent1"/>
                </a:solidFill>
                <a:latin typeface="Verdana" pitchFamily="34" charset="0"/>
                <a:ea typeface="굴림" pitchFamily="34" charset="-127"/>
              </a:rPr>
              <a:t>客观评价</a:t>
            </a:r>
          </a:p>
          <a:p>
            <a:pPr algn="ctr" eaLnBrk="0" hangingPunct="0"/>
            <a:endParaRPr lang="zh-CN" altLang="en-US" sz="2000" b="1" dirty="0">
              <a:solidFill>
                <a:schemeClr val="accent1"/>
              </a:solidFill>
              <a:latin typeface="Verdana" pitchFamily="34" charset="0"/>
              <a:ea typeface="굴림" pitchFamily="34" charset="-127"/>
            </a:endParaRPr>
          </a:p>
        </p:txBody>
      </p:sp>
      <p:grpSp>
        <p:nvGrpSpPr>
          <p:cNvPr id="3" name="组合 30"/>
          <p:cNvGrpSpPr/>
          <p:nvPr/>
        </p:nvGrpSpPr>
        <p:grpSpPr>
          <a:xfrm>
            <a:off x="6660232" y="3356992"/>
            <a:ext cx="1295400" cy="1073150"/>
            <a:chOff x="6877050" y="3213100"/>
            <a:chExt cx="1295400" cy="1073150"/>
          </a:xfrm>
        </p:grpSpPr>
        <p:sp>
          <p:nvSpPr>
            <p:cNvPr id="13323" name="Text Box 17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7059613" y="3213100"/>
              <a:ext cx="781050" cy="762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prstShdw prst="shdw12" dist="76200" dir="10800000">
                <a:schemeClr val="bg2">
                  <a:alpha val="50000"/>
                </a:schemeClr>
              </a:prstShdw>
            </a:effec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sz="2400" b="1" dirty="0">
                  <a:solidFill>
                    <a:srgbClr val="C00000"/>
                  </a:solidFill>
                  <a:latin typeface="Verdana" pitchFamily="34" charset="0"/>
                  <a:ea typeface="굴림" pitchFamily="34" charset="-127"/>
                </a:rPr>
                <a:t>自知</a:t>
              </a:r>
            </a:p>
            <a:p>
              <a:pPr algn="ctr" eaLnBrk="0" hangingPunct="0"/>
              <a:endParaRPr lang="zh-CN" altLang="en-US" sz="2000" b="1" dirty="0">
                <a:solidFill>
                  <a:schemeClr val="accent2"/>
                </a:solidFill>
                <a:latin typeface="Verdana" pitchFamily="34" charset="0"/>
                <a:ea typeface="굴림" pitchFamily="34" charset="-127"/>
              </a:endParaRPr>
            </a:p>
          </p:txBody>
        </p:sp>
        <p:sp>
          <p:nvSpPr>
            <p:cNvPr id="13335" name="Rectangle 31"/>
            <p:cNvSpPr>
              <a:spLocks noChangeArrowheads="1"/>
            </p:cNvSpPr>
            <p:nvPr/>
          </p:nvSpPr>
          <p:spPr bwMode="auto">
            <a:xfrm>
              <a:off x="6877050" y="3644900"/>
              <a:ext cx="12954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r>
                <a:rPr lang="zh-CN" altLang="en-US" b="1" dirty="0">
                  <a:solidFill>
                    <a:schemeClr val="accent2"/>
                  </a:solidFill>
                </a:rPr>
                <a:t>自我认同</a:t>
              </a:r>
            </a:p>
            <a:p>
              <a:r>
                <a:rPr lang="zh-CN" altLang="en-US" b="1" dirty="0">
                  <a:solidFill>
                    <a:schemeClr val="accent2"/>
                  </a:solidFill>
                </a:rPr>
                <a:t>  我是谁</a:t>
              </a:r>
            </a:p>
          </p:txBody>
        </p:sp>
      </p:grpSp>
      <p:sp>
        <p:nvSpPr>
          <p:cNvPr id="34" name="标题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自我功能</a:t>
            </a:r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251520" y="1988840"/>
            <a:ext cx="936104" cy="331236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00B050"/>
                </a:solidFill>
              </a:rPr>
              <a:t>心</a:t>
            </a:r>
            <a:endParaRPr lang="en-US" altLang="zh-CN" sz="3600" b="1" dirty="0" smtClean="0">
              <a:solidFill>
                <a:srgbClr val="00B050"/>
              </a:solidFill>
            </a:endParaRPr>
          </a:p>
          <a:p>
            <a:pPr algn="ctr"/>
            <a:r>
              <a:rPr lang="zh-CN" altLang="en-US" sz="3600" b="1" dirty="0" smtClean="0">
                <a:solidFill>
                  <a:srgbClr val="00B050"/>
                </a:solidFill>
              </a:rPr>
              <a:t>理</a:t>
            </a:r>
            <a:endParaRPr lang="en-US" altLang="zh-CN" sz="3600" b="1" dirty="0" smtClean="0">
              <a:solidFill>
                <a:srgbClr val="00B050"/>
              </a:solidFill>
            </a:endParaRPr>
          </a:p>
          <a:p>
            <a:pPr algn="ctr"/>
            <a:r>
              <a:rPr lang="zh-CN" altLang="en-US" sz="3600" b="1" dirty="0" smtClean="0">
                <a:solidFill>
                  <a:srgbClr val="00B050"/>
                </a:solidFill>
              </a:rPr>
              <a:t>健</a:t>
            </a:r>
            <a:endParaRPr lang="en-US" altLang="zh-CN" sz="3600" b="1" dirty="0" smtClean="0">
              <a:solidFill>
                <a:srgbClr val="00B050"/>
              </a:solidFill>
            </a:endParaRPr>
          </a:p>
          <a:p>
            <a:pPr algn="ctr"/>
            <a:r>
              <a:rPr lang="zh-CN" altLang="en-US" sz="3600" b="1" dirty="0" smtClean="0">
                <a:solidFill>
                  <a:srgbClr val="00B050"/>
                </a:solidFill>
              </a:rPr>
              <a:t>康</a:t>
            </a:r>
            <a:endParaRPr lang="zh-CN" altLang="en-US" sz="3600" b="1" dirty="0">
              <a:solidFill>
                <a:srgbClr val="00B05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884368" y="1988840"/>
            <a:ext cx="936104" cy="31683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00B050"/>
                </a:solidFill>
              </a:rPr>
              <a:t>成熟独立</a:t>
            </a:r>
            <a:endParaRPr lang="zh-CN" altLang="en-US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4" grpId="0"/>
      <p:bldP spid="13332" grpId="0"/>
      <p:bldP spid="13333" grpId="0"/>
      <p:bldP spid="13334" grpId="0"/>
      <p:bldP spid="32" grpId="0" animBg="1"/>
      <p:bldP spid="3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ctrTitle"/>
          </p:nvPr>
        </p:nvSpPr>
        <p:spPr bwMode="auto">
          <a:xfrm>
            <a:off x="1115616" y="5661248"/>
            <a:ext cx="7358062" cy="901700"/>
          </a:xfrm>
          <a:solidFill>
            <a:schemeClr val="bg1"/>
          </a:solidFill>
        </p:spPr>
        <p:txBody>
          <a:bodyPr wrap="square" lIns="96437" tIns="0" rIns="115725" bIns="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4000" b="1" dirty="0" smtClean="0">
                <a:solidFill>
                  <a:srgbClr val="990099"/>
                </a:solidFill>
                <a:effectLst/>
                <a:ea typeface="隶书" pitchFamily="49" charset="-122"/>
              </a:rPr>
              <a:t>    人际交往中做到</a:t>
            </a:r>
            <a:r>
              <a:rPr lang="zh-CN" altLang="en-US" sz="4000" b="1" dirty="0" smtClean="0">
                <a:solidFill>
                  <a:srgbClr val="990099"/>
                </a:solidFill>
                <a:effectLst/>
                <a:latin typeface="Didot" pitchFamily="-48" charset="0"/>
                <a:ea typeface="隶书" pitchFamily="49" charset="-122"/>
              </a:rPr>
              <a:t>“</a:t>
            </a:r>
            <a:r>
              <a:rPr lang="zh-CN" altLang="en-US" sz="4000" b="1" dirty="0" smtClean="0">
                <a:solidFill>
                  <a:srgbClr val="990099"/>
                </a:solidFill>
                <a:effectLst/>
                <a:ea typeface="隶书" pitchFamily="49" charset="-122"/>
              </a:rPr>
              <a:t>你好</a:t>
            </a:r>
            <a:r>
              <a:rPr lang="en-US" altLang="zh-CN" sz="4000" b="1" dirty="0" smtClean="0">
                <a:solidFill>
                  <a:srgbClr val="990099"/>
                </a:solidFill>
                <a:effectLst/>
                <a:ea typeface="隶书" pitchFamily="49" charset="-122"/>
              </a:rPr>
              <a:t>-</a:t>
            </a:r>
            <a:r>
              <a:rPr lang="zh-CN" altLang="en-US" sz="4000" b="1" dirty="0" smtClean="0">
                <a:solidFill>
                  <a:srgbClr val="990099"/>
                </a:solidFill>
                <a:effectLst/>
                <a:ea typeface="隶书" pitchFamily="49" charset="-122"/>
              </a:rPr>
              <a:t>我好</a:t>
            </a:r>
            <a:r>
              <a:rPr lang="zh-CN" altLang="en-US" sz="4000" b="1" dirty="0" smtClean="0">
                <a:solidFill>
                  <a:srgbClr val="990099"/>
                </a:solidFill>
                <a:effectLst/>
                <a:latin typeface="Didot" pitchFamily="-48" charset="0"/>
                <a:ea typeface="隶书" pitchFamily="49" charset="-122"/>
              </a:rPr>
              <a:t>”</a:t>
            </a:r>
            <a:endParaRPr lang="zh-CN" altLang="en-US" sz="4000" b="1" dirty="0" smtClean="0">
              <a:solidFill>
                <a:srgbClr val="990099"/>
              </a:solidFill>
              <a:effectLst/>
              <a:ea typeface="楷体_GB2312" pitchFamily="49" charset="-122"/>
            </a:endParaRPr>
          </a:p>
        </p:txBody>
      </p:sp>
      <p:pic>
        <p:nvPicPr>
          <p:cNvPr id="23555" name="Picture 3" descr="20080813_4cfc37aa0e059f3b3ac81lKpdaVuoBox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1680" y="1268760"/>
            <a:ext cx="5405452" cy="4346079"/>
          </a:xfrm>
        </p:spPr>
      </p:pic>
      <p:sp>
        <p:nvSpPr>
          <p:cNvPr id="4" name="标题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dirty="0" smtClean="0">
                <a:solidFill>
                  <a:srgbClr val="FF0000"/>
                </a:solidFill>
                <a:effectLst>
                  <a:glow rad="63500">
                    <a:srgbClr val="FDE8D7"/>
                  </a:glow>
                </a:effectLst>
                <a:latin typeface="宋体" pitchFamily="2" charset="-122"/>
                <a:cs typeface="+mj-cs"/>
              </a:rPr>
              <a:t>平等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srgbClr val="FDE8D7"/>
                  </a:glow>
                </a:effectLst>
                <a:uLnTx/>
                <a:uFillTx/>
                <a:latin typeface="宋体" pitchFamily="2" charset="-122"/>
                <a:ea typeface="宋体" pitchFamily="2" charset="-122"/>
                <a:cs typeface="+mj-cs"/>
              </a:rPr>
              <a:t>心</a:t>
            </a:r>
            <a:endParaRPr kumimoji="0" lang="zh-CN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rgbClr val="FDE8D7"/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908300"/>
          </a:xfrm>
        </p:spPr>
        <p:txBody>
          <a:bodyPr/>
          <a:lstStyle/>
          <a:p>
            <a:pPr eaLnBrk="1" hangingPunct="1"/>
            <a:r>
              <a:rPr lang="en-US" altLang="zh-CN" sz="3900" dirty="0" smtClean="0">
                <a:solidFill>
                  <a:srgbClr val="D08B00"/>
                </a:solidFill>
                <a:ea typeface="隶书" pitchFamily="49" charset="-122"/>
              </a:rPr>
              <a:t>“</a:t>
            </a:r>
            <a:r>
              <a:rPr lang="zh-CN" altLang="en-US" sz="3900" dirty="0" smtClean="0">
                <a:solidFill>
                  <a:srgbClr val="D08B00"/>
                </a:solidFill>
                <a:ea typeface="隶书" pitchFamily="49" charset="-122"/>
              </a:rPr>
              <a:t>假如我是对方”</a:t>
            </a:r>
          </a:p>
          <a:p>
            <a:pPr eaLnBrk="1" hangingPunct="1">
              <a:buFontTx/>
              <a:buNone/>
            </a:pPr>
            <a:r>
              <a:rPr lang="zh-CN" altLang="en-US" sz="3900" dirty="0" smtClean="0">
                <a:solidFill>
                  <a:srgbClr val="D08B00"/>
                </a:solidFill>
                <a:ea typeface="隶书" pitchFamily="49" charset="-122"/>
              </a:rPr>
              <a:t>  </a:t>
            </a:r>
            <a:r>
              <a:rPr lang="en-US" altLang="zh-CN" sz="3900" dirty="0" smtClean="0">
                <a:solidFill>
                  <a:schemeClr val="hlink"/>
                </a:solidFill>
                <a:ea typeface="隶书" pitchFamily="49" charset="-122"/>
              </a:rPr>
              <a:t>——</a:t>
            </a:r>
            <a:r>
              <a:rPr lang="en-US" altLang="zh-CN" sz="3900" b="1" dirty="0" smtClean="0">
                <a:solidFill>
                  <a:schemeClr val="hlink"/>
                </a:solidFill>
                <a:ea typeface="楷体_GB2312" pitchFamily="49" charset="-122"/>
              </a:rPr>
              <a:t>“</a:t>
            </a:r>
            <a:r>
              <a:rPr lang="zh-CN" altLang="en-US" sz="3900" b="1" dirty="0" smtClean="0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换脑袋</a:t>
            </a:r>
            <a:r>
              <a:rPr lang="zh-CN" altLang="en-US" sz="3900" b="1" dirty="0" smtClean="0">
                <a:solidFill>
                  <a:schemeClr val="hlink"/>
                </a:solidFill>
                <a:ea typeface="楷体_GB2312" pitchFamily="49" charset="-122"/>
              </a:rPr>
              <a:t>”</a:t>
            </a:r>
            <a:r>
              <a:rPr lang="zh-CN" altLang="en-US" sz="3900" b="1" dirty="0" smtClean="0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 不是</a:t>
            </a:r>
            <a:r>
              <a:rPr lang="zh-CN" altLang="en-US" sz="3900" b="1" dirty="0" smtClean="0">
                <a:solidFill>
                  <a:schemeClr val="hlink"/>
                </a:solidFill>
                <a:ea typeface="楷体_GB2312" pitchFamily="49" charset="-122"/>
              </a:rPr>
              <a:t>“</a:t>
            </a:r>
            <a:r>
              <a:rPr lang="zh-CN" altLang="en-US" sz="3900" b="1" dirty="0" smtClean="0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换屁股</a:t>
            </a:r>
            <a:r>
              <a:rPr lang="zh-CN" altLang="en-US" sz="3900" b="1" dirty="0" smtClean="0">
                <a:solidFill>
                  <a:schemeClr val="hlink"/>
                </a:solidFill>
                <a:ea typeface="楷体_GB2312" pitchFamily="49" charset="-122"/>
              </a:rPr>
              <a:t>”</a:t>
            </a:r>
            <a:endParaRPr lang="zh-CN" altLang="en-US" sz="3900" b="1" dirty="0" smtClean="0">
              <a:solidFill>
                <a:schemeClr val="hlink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3900" b="1" dirty="0" smtClean="0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b="1" dirty="0" smtClean="0">
                <a:solidFill>
                  <a:srgbClr val="3939FF"/>
                </a:solidFill>
                <a:latin typeface="楷体_GB2312" pitchFamily="49" charset="-122"/>
                <a:ea typeface="楷体_GB2312" pitchFamily="49" charset="-122"/>
              </a:rPr>
              <a:t>换位思考（同理心）</a:t>
            </a:r>
            <a:r>
              <a:rPr lang="en-US" altLang="zh-CN" b="1" dirty="0" smtClean="0">
                <a:solidFill>
                  <a:srgbClr val="3939FF"/>
                </a:solidFill>
                <a:ea typeface="楷体_GB2312" pitchFamily="49" charset="-122"/>
              </a:rPr>
              <a:t>——</a:t>
            </a:r>
            <a:r>
              <a:rPr lang="zh-CN" altLang="en-US" b="1" dirty="0" smtClean="0">
                <a:solidFill>
                  <a:srgbClr val="3939FF"/>
                </a:solidFill>
                <a:latin typeface="楷体_GB2312" pitchFamily="49" charset="-122"/>
                <a:ea typeface="楷体_GB2312" pitchFamily="49" charset="-122"/>
              </a:rPr>
              <a:t>看法、观念</a:t>
            </a:r>
          </a:p>
          <a:p>
            <a:pPr eaLnBrk="1" hangingPunct="1">
              <a:buFontTx/>
              <a:buNone/>
            </a:pPr>
            <a:r>
              <a:rPr lang="zh-CN" altLang="en-US" sz="3900" b="1" dirty="0" smtClean="0">
                <a:solidFill>
                  <a:srgbClr val="3939FF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b="1" dirty="0" smtClean="0">
                <a:solidFill>
                  <a:srgbClr val="3939FF"/>
                </a:solidFill>
                <a:latin typeface="楷体_GB2312" pitchFamily="49" charset="-122"/>
                <a:ea typeface="楷体_GB2312" pitchFamily="49" charset="-122"/>
              </a:rPr>
              <a:t>换位感受（共情能力）</a:t>
            </a:r>
            <a:r>
              <a:rPr lang="en-US" altLang="zh-CN" b="1" dirty="0" smtClean="0">
                <a:solidFill>
                  <a:srgbClr val="3939FF"/>
                </a:solidFill>
                <a:ea typeface="楷体_GB2312" pitchFamily="49" charset="-122"/>
              </a:rPr>
              <a:t>——</a:t>
            </a:r>
            <a:r>
              <a:rPr lang="zh-CN" altLang="en-US" b="1" dirty="0" smtClean="0">
                <a:solidFill>
                  <a:srgbClr val="3939FF"/>
                </a:solidFill>
                <a:latin typeface="楷体_GB2312" pitchFamily="49" charset="-122"/>
                <a:ea typeface="楷体_GB2312" pitchFamily="49" charset="-122"/>
              </a:rPr>
              <a:t>情绪情感</a:t>
            </a:r>
            <a:endParaRPr lang="zh-CN" altLang="en-US" dirty="0" smtClean="0"/>
          </a:p>
        </p:txBody>
      </p:sp>
      <p:pic>
        <p:nvPicPr>
          <p:cNvPr id="14340" name="Picture 5" descr="握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652963"/>
            <a:ext cx="2665412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noProof="0" dirty="0" smtClean="0">
                <a:solidFill>
                  <a:srgbClr val="FF0000"/>
                </a:solidFill>
                <a:effectLst>
                  <a:glow rad="63500">
                    <a:srgbClr val="FDE8D7"/>
                  </a:glow>
                </a:effectLst>
                <a:latin typeface="宋体" pitchFamily="2" charset="-122"/>
                <a:cs typeface="+mj-cs"/>
              </a:rPr>
              <a:t>同理</a:t>
            </a: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srgbClr val="FDE8D7"/>
                  </a:glow>
                </a:effectLst>
                <a:uLnTx/>
                <a:uFillTx/>
                <a:latin typeface="宋体" pitchFamily="2" charset="-122"/>
                <a:ea typeface="宋体" pitchFamily="2" charset="-122"/>
                <a:cs typeface="+mj-cs"/>
              </a:rPr>
              <a:t>心</a:t>
            </a:r>
            <a:endParaRPr kumimoji="0" lang="zh-CN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glow rad="63500">
                  <a:srgbClr val="FDE8D7"/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CN" altLang="en-US" sz="5400" b="1" dirty="0" smtClean="0">
                <a:ea typeface="华文隶书" pitchFamily="2" charset="-122"/>
              </a:rPr>
              <a:t>亲子沟通的方法和策略</a:t>
            </a:r>
          </a:p>
        </p:txBody>
      </p:sp>
      <p:pic>
        <p:nvPicPr>
          <p:cNvPr id="10243" name="Picture 3" descr="握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3500438"/>
            <a:ext cx="36004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给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与的技巧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993063" cy="3311525"/>
          </a:xfrm>
        </p:spPr>
        <p:txBody>
          <a:bodyPr/>
          <a:lstStyle/>
          <a:p>
            <a:pPr eaLnBrk="1" hangingPunct="1"/>
            <a:r>
              <a:rPr lang="zh-CN" altLang="en-US" sz="3100" b="1" smtClean="0">
                <a:solidFill>
                  <a:srgbClr val="B07408"/>
                </a:solidFill>
                <a:latin typeface="楷体_GB2312" pitchFamily="49" charset="-122"/>
                <a:ea typeface="楷体_GB2312" pitchFamily="49" charset="-122"/>
              </a:rPr>
              <a:t>以对方为中心</a:t>
            </a:r>
            <a:r>
              <a:rPr lang="en-US" altLang="zh-CN" sz="3100" b="1" smtClean="0">
                <a:solidFill>
                  <a:srgbClr val="D08B00"/>
                </a:solidFill>
                <a:ea typeface="楷体_GB2312" pitchFamily="49" charset="-122"/>
              </a:rPr>
              <a:t>——</a:t>
            </a:r>
            <a:r>
              <a:rPr lang="zh-CN" altLang="en-US" sz="3100" b="1" smtClean="0">
                <a:solidFill>
                  <a:srgbClr val="D08B00"/>
                </a:solidFill>
                <a:ea typeface="楷体_GB2312" pitchFamily="49" charset="-122"/>
              </a:rPr>
              <a:t>了解和满足对方的需要</a:t>
            </a:r>
          </a:p>
          <a:p>
            <a:pPr eaLnBrk="1" hangingPunct="1">
              <a:buFontTx/>
              <a:buNone/>
            </a:pPr>
            <a:r>
              <a:rPr lang="zh-CN" altLang="en-US" sz="3100" b="1" smtClean="0">
                <a:solidFill>
                  <a:schemeClr val="tx2"/>
                </a:solidFill>
                <a:ea typeface="楷体_GB2312" pitchFamily="49" charset="-122"/>
              </a:rPr>
              <a:t>   （认识与了解、给与和享受）</a:t>
            </a:r>
            <a:endParaRPr lang="zh-CN" altLang="en-US" sz="3100" b="1" smtClean="0">
              <a:solidFill>
                <a:srgbClr val="B07408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3100" smtClean="0">
                <a:ea typeface="楷体_GB2312" pitchFamily="49" charset="-122"/>
              </a:rPr>
              <a:t>   </a:t>
            </a:r>
            <a:r>
              <a:rPr lang="zh-CN" altLang="en-US" sz="2800" b="1" smtClean="0">
                <a:solidFill>
                  <a:srgbClr val="009900"/>
                </a:solidFill>
                <a:ea typeface="楷体_GB2312" pitchFamily="49" charset="-122"/>
              </a:rPr>
              <a:t>“ 己所不欲勿施于人”</a:t>
            </a:r>
            <a:r>
              <a:rPr lang="en-US" altLang="zh-CN" sz="2800" b="1" smtClean="0">
                <a:solidFill>
                  <a:srgbClr val="009900"/>
                </a:solidFill>
                <a:ea typeface="楷体_GB2312" pitchFamily="49" charset="-122"/>
              </a:rPr>
              <a:t>——</a:t>
            </a:r>
            <a:r>
              <a:rPr lang="zh-CN" altLang="en-US" sz="2800" b="1" smtClean="0">
                <a:solidFill>
                  <a:srgbClr val="009900"/>
                </a:solidFill>
                <a:ea typeface="楷体_GB2312" pitchFamily="49" charset="-122"/>
              </a:rPr>
              <a:t>以自己为中心</a:t>
            </a:r>
          </a:p>
          <a:p>
            <a:pPr eaLnBrk="1" hangingPunct="1">
              <a:buFontTx/>
              <a:buNone/>
            </a:pPr>
            <a:r>
              <a:rPr lang="zh-CN" altLang="en-US" sz="2800" b="1" smtClean="0">
                <a:solidFill>
                  <a:srgbClr val="009900"/>
                </a:solidFill>
                <a:ea typeface="楷体_GB2312" pitchFamily="49" charset="-122"/>
              </a:rPr>
              <a:t>    “以人之欲施于人” </a:t>
            </a:r>
            <a:r>
              <a:rPr lang="en-US" altLang="zh-CN" sz="2800" b="1" smtClean="0">
                <a:solidFill>
                  <a:srgbClr val="009900"/>
                </a:solidFill>
                <a:ea typeface="楷体_GB2312" pitchFamily="49" charset="-122"/>
              </a:rPr>
              <a:t>——</a:t>
            </a:r>
            <a:r>
              <a:rPr lang="zh-CN" altLang="en-US" sz="2800" b="1" smtClean="0">
                <a:solidFill>
                  <a:srgbClr val="009900"/>
                </a:solidFill>
                <a:ea typeface="楷体_GB2312" pitchFamily="49" charset="-122"/>
              </a:rPr>
              <a:t>以对方为中心</a:t>
            </a:r>
          </a:p>
          <a:p>
            <a:pPr eaLnBrk="1" hangingPunct="1">
              <a:buFontTx/>
              <a:buNone/>
            </a:pPr>
            <a:r>
              <a:rPr lang="zh-CN" altLang="en-US" sz="2800" smtClean="0">
                <a:solidFill>
                  <a:srgbClr val="0066FF"/>
                </a:solidFill>
                <a:ea typeface="楷体_GB2312" pitchFamily="49" charset="-122"/>
              </a:rPr>
              <a:t>    例：物质</a:t>
            </a:r>
            <a:r>
              <a:rPr lang="en-US" altLang="zh-CN" sz="2800" smtClean="0">
                <a:solidFill>
                  <a:srgbClr val="0066FF"/>
                </a:solidFill>
                <a:ea typeface="楷体_GB2312" pitchFamily="49" charset="-122"/>
              </a:rPr>
              <a:t>——</a:t>
            </a:r>
            <a:r>
              <a:rPr lang="zh-CN" altLang="en-US" sz="2800" smtClean="0">
                <a:solidFill>
                  <a:srgbClr val="0066FF"/>
                </a:solidFill>
                <a:ea typeface="楷体_GB2312" pitchFamily="49" charset="-122"/>
              </a:rPr>
              <a:t>中国人的礼节和各种社会关系</a:t>
            </a:r>
          </a:p>
          <a:p>
            <a:pPr eaLnBrk="1" hangingPunct="1">
              <a:buFontTx/>
              <a:buNone/>
            </a:pPr>
            <a:r>
              <a:rPr lang="zh-CN" altLang="en-US" sz="2800" smtClean="0">
                <a:solidFill>
                  <a:srgbClr val="0066FF"/>
                </a:solidFill>
                <a:ea typeface="楷体_GB2312" pitchFamily="49" charset="-122"/>
              </a:rPr>
              <a:t>          心理</a:t>
            </a:r>
            <a:r>
              <a:rPr lang="en-US" altLang="zh-CN" sz="2800" smtClean="0">
                <a:solidFill>
                  <a:srgbClr val="0066FF"/>
                </a:solidFill>
                <a:ea typeface="楷体_GB2312" pitchFamily="49" charset="-122"/>
              </a:rPr>
              <a:t>——</a:t>
            </a:r>
            <a:r>
              <a:rPr lang="zh-CN" altLang="en-US" sz="2800" smtClean="0">
                <a:solidFill>
                  <a:srgbClr val="0066FF"/>
                </a:solidFill>
                <a:ea typeface="楷体_GB2312" pitchFamily="49" charset="-122"/>
              </a:rPr>
              <a:t>父母爱、友爱、恋爱</a:t>
            </a:r>
            <a:r>
              <a:rPr lang="en-US" altLang="zh-CN" sz="2800" smtClean="0">
                <a:solidFill>
                  <a:srgbClr val="0066FF"/>
                </a:solidFill>
                <a:ea typeface="楷体_GB2312" pitchFamily="49" charset="-122"/>
              </a:rPr>
              <a:t>……</a:t>
            </a:r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3348038" y="335756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6300788" y="3357563"/>
            <a:ext cx="0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5366" name="Picture 7" descr="猫安慰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5013325"/>
            <a:ext cx="2125663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 flipV="1">
            <a:off x="1862336" y="658614"/>
            <a:ext cx="6282333" cy="53340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2D050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rot="10800000" wrap="none" anchor="ctr"/>
          <a:lstStyle/>
          <a:p>
            <a:pPr algn="ctr"/>
            <a:endParaRPr lang="zh-CN" altLang="en-US" sz="2800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 flipV="1">
            <a:off x="2589981" y="3755827"/>
            <a:ext cx="4960964" cy="0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zh-CN" altLang="en-US" sz="2800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3315366" y="1595239"/>
            <a:ext cx="3659315" cy="0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zh-CN" altLang="en-US" sz="2800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2953467" y="2603302"/>
            <a:ext cx="4310139" cy="0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zh-CN" altLang="en-US" sz="2800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2272998" y="4919464"/>
            <a:ext cx="5593858" cy="0"/>
          </a:xfrm>
          <a:prstGeom prst="line">
            <a:avLst/>
          </a:prstGeom>
          <a:noFill/>
          <a:ln w="12700" cap="sq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ctr"/>
            <a:endParaRPr lang="zh-CN" altLang="en-US" sz="2800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398495" y="5148064"/>
            <a:ext cx="5163561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>
                <a:solidFill>
                  <a:schemeClr val="bg2"/>
                </a:solidFill>
                <a:latin typeface="楷体_GB2312" pitchFamily="49" charset="-122"/>
                <a:ea typeface="楷体_GB2312" pitchFamily="49" charset="-122"/>
              </a:rPr>
              <a:t>生 理 需 要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843808" y="4005064"/>
            <a:ext cx="4302968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 dirty="0">
                <a:solidFill>
                  <a:schemeClr val="bg2"/>
                </a:solidFill>
                <a:latin typeface="楷体_GB2312" pitchFamily="49" charset="-122"/>
                <a:ea typeface="楷体_GB2312" pitchFamily="49" charset="-122"/>
              </a:rPr>
              <a:t>安 全 需 要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131840" y="2924944"/>
            <a:ext cx="3786612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 dirty="0">
                <a:solidFill>
                  <a:schemeClr val="bg2"/>
                </a:solidFill>
                <a:latin typeface="Times New Roman" pitchFamily="18" charset="0"/>
                <a:ea typeface="楷体_GB2312" pitchFamily="49" charset="-122"/>
              </a:rPr>
              <a:t>归属和爱的需要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3419872" y="1844824"/>
            <a:ext cx="3184196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 dirty="0">
                <a:solidFill>
                  <a:schemeClr val="bg2"/>
                </a:solidFill>
                <a:latin typeface="Times New Roman" pitchFamily="18" charset="0"/>
                <a:ea typeface="楷体_GB2312" pitchFamily="49" charset="-122"/>
              </a:rPr>
              <a:t>尊重需要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3563888" y="908720"/>
            <a:ext cx="2926018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zh-CN" altLang="en-US" sz="2800" b="1" dirty="0">
                <a:solidFill>
                  <a:schemeClr val="bg2"/>
                </a:solidFill>
                <a:latin typeface="Times New Roman" pitchFamily="18" charset="0"/>
                <a:ea typeface="楷体_GB2312" pitchFamily="49" charset="-122"/>
              </a:rPr>
              <a:t>自我实现的需要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ctrTitle"/>
          </p:nvPr>
        </p:nvSpPr>
        <p:spPr bwMode="auto">
          <a:xfrm>
            <a:off x="755650" y="333375"/>
            <a:ext cx="7766050" cy="9144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zh-CN" altLang="en-US" sz="3200" b="1" dirty="0" smtClean="0">
                <a:solidFill>
                  <a:srgbClr val="FF0000"/>
                </a:solidFill>
                <a:effectLst/>
                <a:ea typeface="宋体" charset="-122"/>
              </a:rPr>
              <a:t>自尊</a:t>
            </a:r>
            <a:r>
              <a:rPr lang="zh-CN" altLang="en-US" sz="3200" b="1" dirty="0" smtClean="0">
                <a:solidFill>
                  <a:schemeClr val="accent2"/>
                </a:solidFill>
                <a:effectLst/>
                <a:ea typeface="宋体" charset="-122"/>
              </a:rPr>
              <a:t>（自我感受良好）</a:t>
            </a:r>
            <a:br>
              <a:rPr lang="zh-CN" altLang="en-US" sz="3200" b="1" dirty="0" smtClean="0">
                <a:solidFill>
                  <a:schemeClr val="accent2"/>
                </a:solidFill>
                <a:effectLst/>
                <a:ea typeface="宋体" charset="-122"/>
              </a:rPr>
            </a:br>
            <a:r>
              <a:rPr lang="en-US" altLang="zh-CN" sz="3200" b="1" dirty="0" smtClean="0">
                <a:solidFill>
                  <a:schemeClr val="accent2"/>
                </a:solidFill>
                <a:effectLst/>
                <a:latin typeface="宋体" charset="-122"/>
                <a:ea typeface="宋体" charset="-122"/>
              </a:rPr>
              <a:t>——</a:t>
            </a:r>
            <a:r>
              <a:rPr lang="zh-CN" altLang="en-US" sz="3200" b="1" dirty="0" smtClean="0">
                <a:solidFill>
                  <a:schemeClr val="accent2"/>
                </a:solidFill>
                <a:effectLst/>
                <a:ea typeface="宋体" charset="-122"/>
              </a:rPr>
              <a:t>生命的原动力、人生的核心需要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684213" y="3284538"/>
            <a:ext cx="1763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latin typeface="Verdana" pitchFamily="34" charset="0"/>
              </a:rPr>
              <a:t>被接纳、被爱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6804025" y="3068638"/>
            <a:ext cx="2339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latin typeface="Verdana" pitchFamily="34" charset="0"/>
              </a:rPr>
              <a:t>能控制、自主性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545138" y="2133600"/>
            <a:ext cx="728662" cy="3527425"/>
            <a:chOff x="3493" y="1344"/>
            <a:chExt cx="459" cy="2222"/>
          </a:xfrm>
        </p:grpSpPr>
        <p:sp>
          <p:nvSpPr>
            <p:cNvPr id="15379" name="AutoShape 6"/>
            <p:cNvSpPr>
              <a:spLocks noChangeArrowheads="1"/>
            </p:cNvSpPr>
            <p:nvPr/>
          </p:nvSpPr>
          <p:spPr bwMode="auto">
            <a:xfrm rot="-938146">
              <a:off x="3493" y="1344"/>
              <a:ext cx="459" cy="2222"/>
            </a:xfrm>
            <a:prstGeom prst="can">
              <a:avLst>
                <a:gd name="adj" fmla="val 121024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80" name="Text Box 7"/>
            <p:cNvSpPr txBox="1">
              <a:spLocks noChangeArrowheads="1"/>
            </p:cNvSpPr>
            <p:nvPr/>
          </p:nvSpPr>
          <p:spPr bwMode="auto">
            <a:xfrm rot="-985919">
              <a:off x="3560" y="2205"/>
              <a:ext cx="385" cy="8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chemeClr val="bg1"/>
                  </a:solidFill>
                  <a:latin typeface="Verdana" pitchFamily="34" charset="0"/>
                  <a:ea typeface="楷体_GB2312" pitchFamily="49" charset="-122"/>
                </a:rPr>
                <a:t>成就感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240213" y="1989138"/>
            <a:ext cx="731837" cy="2992437"/>
            <a:chOff x="2671" y="1253"/>
            <a:chExt cx="461" cy="1885"/>
          </a:xfrm>
        </p:grpSpPr>
        <p:sp>
          <p:nvSpPr>
            <p:cNvPr id="15377" name="AutoShape 9"/>
            <p:cNvSpPr>
              <a:spLocks noChangeArrowheads="1"/>
            </p:cNvSpPr>
            <p:nvPr/>
          </p:nvSpPr>
          <p:spPr bwMode="auto">
            <a:xfrm>
              <a:off x="2671" y="1253"/>
              <a:ext cx="461" cy="1885"/>
            </a:xfrm>
            <a:prstGeom prst="can">
              <a:avLst>
                <a:gd name="adj" fmla="val 102223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8" name="Text Box 10"/>
            <p:cNvSpPr txBox="1">
              <a:spLocks noChangeArrowheads="1"/>
            </p:cNvSpPr>
            <p:nvPr/>
          </p:nvSpPr>
          <p:spPr bwMode="auto">
            <a:xfrm>
              <a:off x="2737" y="2160"/>
              <a:ext cx="385" cy="771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chemeClr val="bg1"/>
                  </a:solidFill>
                  <a:latin typeface="Verdana" pitchFamily="34" charset="0"/>
                  <a:ea typeface="楷体_GB2312" pitchFamily="49" charset="-122"/>
                </a:rPr>
                <a:t>价值感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960688" y="2132013"/>
            <a:ext cx="731837" cy="3594100"/>
            <a:chOff x="1865" y="1343"/>
            <a:chExt cx="461" cy="2264"/>
          </a:xfrm>
        </p:grpSpPr>
        <p:sp>
          <p:nvSpPr>
            <p:cNvPr id="15375" name="AutoShape 12"/>
            <p:cNvSpPr>
              <a:spLocks noChangeArrowheads="1"/>
            </p:cNvSpPr>
            <p:nvPr/>
          </p:nvSpPr>
          <p:spPr bwMode="auto">
            <a:xfrm rot="834952">
              <a:off x="1865" y="1343"/>
              <a:ext cx="461" cy="2264"/>
            </a:xfrm>
            <a:prstGeom prst="can">
              <a:avLst>
                <a:gd name="adj" fmla="val 122777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76" name="Text Box 13"/>
            <p:cNvSpPr txBox="1">
              <a:spLocks noChangeArrowheads="1"/>
            </p:cNvSpPr>
            <p:nvPr/>
          </p:nvSpPr>
          <p:spPr bwMode="auto">
            <a:xfrm rot="834987">
              <a:off x="1881" y="2299"/>
              <a:ext cx="388" cy="76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>
                  <a:solidFill>
                    <a:schemeClr val="bg1"/>
                  </a:solidFill>
                  <a:latin typeface="Verdana" pitchFamily="34" charset="0"/>
                  <a:ea typeface="楷体_GB2312" pitchFamily="49" charset="-122"/>
                </a:rPr>
                <a:t>归属感</a:t>
              </a:r>
            </a:p>
          </p:txBody>
        </p:sp>
      </p:grpSp>
      <p:sp>
        <p:nvSpPr>
          <p:cNvPr id="86030" name="Oval 14"/>
          <p:cNvSpPr>
            <a:spLocks noChangeArrowheads="1"/>
          </p:cNvSpPr>
          <p:nvPr/>
        </p:nvSpPr>
        <p:spPr bwMode="auto">
          <a:xfrm>
            <a:off x="2413000" y="1989138"/>
            <a:ext cx="4203700" cy="1196975"/>
          </a:xfrm>
          <a:prstGeom prst="ellipse">
            <a:avLst/>
          </a:prstGeom>
          <a:solidFill>
            <a:schemeClr val="accent2"/>
          </a:soli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flatTx/>
          </a:bodyPr>
          <a:lstStyle/>
          <a:p>
            <a:pPr algn="ctr"/>
            <a:r>
              <a:rPr lang="zh-CN" altLang="en-US" sz="3200" b="1">
                <a:solidFill>
                  <a:schemeClr val="bg1"/>
                </a:solidFill>
                <a:latin typeface="Verdana" pitchFamily="34" charset="0"/>
                <a:ea typeface="楷体_GB2312" pitchFamily="49" charset="-122"/>
              </a:rPr>
              <a:t>自尊</a:t>
            </a: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auto">
          <a:xfrm>
            <a:off x="3852863" y="5373688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latin typeface="Verdana" pitchFamily="34" charset="0"/>
              </a:rPr>
              <a:t>被需要、有用</a:t>
            </a:r>
          </a:p>
        </p:txBody>
      </p:sp>
      <p:sp>
        <p:nvSpPr>
          <p:cNvPr id="86032" name="Line 16"/>
          <p:cNvSpPr>
            <a:spLocks noChangeShapeType="1"/>
          </p:cNvSpPr>
          <p:nvPr/>
        </p:nvSpPr>
        <p:spPr bwMode="auto">
          <a:xfrm>
            <a:off x="2268538" y="3573463"/>
            <a:ext cx="719137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6033" name="Line 17"/>
          <p:cNvSpPr>
            <a:spLocks noChangeShapeType="1"/>
          </p:cNvSpPr>
          <p:nvPr/>
        </p:nvSpPr>
        <p:spPr bwMode="auto">
          <a:xfrm flipV="1">
            <a:off x="4645025" y="48688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6034" name="Line 18"/>
          <p:cNvSpPr>
            <a:spLocks noChangeShapeType="1"/>
          </p:cNvSpPr>
          <p:nvPr/>
        </p:nvSpPr>
        <p:spPr bwMode="auto">
          <a:xfrm flipV="1">
            <a:off x="6300788" y="3500438"/>
            <a:ext cx="1008062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86035" name="Picture 19" descr="妈妈的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716338"/>
            <a:ext cx="2087563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36" name="Picture 20" descr="小锚射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3716338"/>
            <a:ext cx="18367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8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/>
      <p:bldP spid="86020" grpId="0"/>
      <p:bldP spid="86030" grpId="0" animBg="1"/>
      <p:bldP spid="86031" grpId="0"/>
      <p:bldP spid="86032" grpId="0" animBg="1"/>
      <p:bldP spid="86033" grpId="0" animBg="1"/>
      <p:bldP spid="860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188913"/>
            <a:ext cx="2232496" cy="66690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itchFamily="49" charset="-122"/>
                <a:cs typeface="+mn-cs"/>
              </a:rPr>
              <a:t>环境适应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楷体" pitchFamily="49" charset="-122"/>
                <a:cs typeface="+mn-cs"/>
              </a:rPr>
              <a:t>学习生活</a:t>
            </a:r>
          </a:p>
          <a:p>
            <a:pPr marL="342900" marR="0" lvl="0" indent="-342900" algn="l" defTabSz="914400" rtl="0" eaLnBrk="0" fontAlgn="base" latinLnBrk="0" hangingPunct="0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itchFamily="49" charset="-122"/>
                <a:cs typeface="+mn-cs"/>
              </a:rPr>
              <a:t>自我管理</a:t>
            </a:r>
          </a:p>
          <a:p>
            <a:pPr marL="342900" marR="0" lvl="0" indent="-342900" algn="l" defTabSz="914400" rtl="0" eaLnBrk="0" fontAlgn="base" latinLnBrk="0" hangingPunct="0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楷体" pitchFamily="49" charset="-122"/>
                <a:cs typeface="+mn-cs"/>
              </a:rPr>
              <a:t>情绪调节</a:t>
            </a:r>
          </a:p>
          <a:p>
            <a:pPr marL="342900" marR="0" lvl="0" indent="-342900" algn="l" defTabSz="914400" rtl="0" eaLnBrk="0" fontAlgn="base" latinLnBrk="0" hangingPunct="0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itchFamily="49" charset="-122"/>
                <a:cs typeface="+mn-cs"/>
              </a:rPr>
              <a:t>压力管理</a:t>
            </a:r>
          </a:p>
          <a:p>
            <a:pPr marL="342900" marR="0" lvl="0" indent="-342900" algn="l" defTabSz="914400" rtl="0" eaLnBrk="0" fontAlgn="base" latinLnBrk="0" hangingPunct="0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楷体" pitchFamily="49" charset="-122"/>
                <a:cs typeface="+mn-cs"/>
              </a:rPr>
              <a:t>职业规划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楷体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itchFamily="49" charset="-122"/>
                <a:cs typeface="+mn-cs"/>
              </a:rPr>
              <a:t>生涯发展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楷体" pitchFamily="49" charset="-122"/>
                <a:cs typeface="+mn-cs"/>
              </a:rPr>
              <a:t>师生交往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楷体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itchFamily="49" charset="-122"/>
                <a:cs typeface="+mn-cs"/>
              </a:rPr>
              <a:t>团队适应</a:t>
            </a:r>
          </a:p>
          <a:p>
            <a:pPr marL="342900" marR="0" lvl="0" indent="-342900" algn="l" defTabSz="914400" rtl="0" eaLnBrk="0" fontAlgn="base" latinLnBrk="0" hangingPunct="0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楷体" pitchFamily="49" charset="-122"/>
                <a:cs typeface="+mn-cs"/>
              </a:rPr>
              <a:t>恋爱婚姻</a:t>
            </a:r>
          </a:p>
          <a:p>
            <a:pPr marL="342900" marR="0" lvl="0" indent="-342900" algn="l" defTabSz="914400" rtl="0" eaLnBrk="0" fontAlgn="base" latinLnBrk="0" hangingPunct="0">
              <a:lnSpc>
                <a:spcPts val="45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楷体" pitchFamily="49" charset="-122"/>
                <a:cs typeface="+mn-cs"/>
              </a:rPr>
              <a:t>……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" pitchFamily="49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楷体" pitchFamily="49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2636912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C00000"/>
                </a:solidFill>
              </a:rPr>
              <a:t>大学生活的主要课题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  <p:pic>
        <p:nvPicPr>
          <p:cNvPr id="6" name="Picture 6" descr="C:\Documents and Settings\lenovo\My Documents\小资料\备课图片\u=3187404775,3037657467&amp;fm=21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764704"/>
            <a:ext cx="2626852" cy="1728192"/>
          </a:xfrm>
          <a:prstGeom prst="rect">
            <a:avLst/>
          </a:prstGeom>
          <a:noFill/>
        </p:spPr>
      </p:pic>
      <p:pic>
        <p:nvPicPr>
          <p:cNvPr id="7" name="Picture 5" descr="C:\Documents and Settings\lenovo\My Documents\小资料\备课图片\u=1430065177,3338843031&amp;fm=23&amp;gp=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348880"/>
            <a:ext cx="2748774" cy="1788790"/>
          </a:xfrm>
          <a:prstGeom prst="rect">
            <a:avLst/>
          </a:prstGeom>
          <a:noFill/>
        </p:spPr>
      </p:pic>
      <p:pic>
        <p:nvPicPr>
          <p:cNvPr id="8" name="Picture 11" descr="001372d8a1dc0a138a5d3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933056"/>
            <a:ext cx="1764196" cy="2448272"/>
          </a:xfrm>
          <a:prstGeom prst="rect">
            <a:avLst/>
          </a:prstGeom>
          <a:noFill/>
          <a:effectLst>
            <a:outerShdw dist="63500" dir="19387806" algn="ctr" rotWithShape="0">
              <a:schemeClr val="tx1">
                <a:alpha val="50000"/>
              </a:schemeClr>
            </a:outerShdw>
          </a:effectLst>
        </p:spPr>
      </p:pic>
      <p:pic>
        <p:nvPicPr>
          <p:cNvPr id="9" name="Picture 5" descr="2008032214411935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260648"/>
            <a:ext cx="2122124" cy="1794743"/>
          </a:xfrm>
          <a:prstGeom prst="rect">
            <a:avLst/>
          </a:prstGeom>
          <a:noFill/>
        </p:spPr>
      </p:pic>
      <p:pic>
        <p:nvPicPr>
          <p:cNvPr id="10" name="Picture 7" descr="u=4248398724,2739505383&amp;fm=3&amp;gp=4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4354056"/>
            <a:ext cx="1872208" cy="2503944"/>
          </a:xfrm>
          <a:prstGeom prst="rect">
            <a:avLst/>
          </a:prstGeom>
          <a:noFill/>
          <a:effectLst>
            <a:outerShdw dist="56796" dir="20006097" algn="ctr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8072437" cy="4968875"/>
          </a:xfrm>
        </p:spPr>
        <p:txBody>
          <a:bodyPr/>
          <a:lstStyle/>
          <a:p>
            <a:pPr eaLnBrk="1" hangingPunct="1"/>
            <a:r>
              <a:rPr lang="zh-CN" altLang="en-US" sz="3100" b="1" smtClean="0">
                <a:solidFill>
                  <a:srgbClr val="B07408"/>
                </a:solidFill>
                <a:latin typeface="楷体_GB2312" pitchFamily="49" charset="-122"/>
                <a:ea typeface="楷体_GB2312" pitchFamily="49" charset="-122"/>
              </a:rPr>
              <a:t>需要的表达</a:t>
            </a:r>
            <a:r>
              <a:rPr lang="en-US" altLang="zh-CN" sz="3100" smtClean="0">
                <a:solidFill>
                  <a:schemeClr val="tx2"/>
                </a:solidFill>
                <a:ea typeface="楷体_GB2312" pitchFamily="49" charset="-122"/>
              </a:rPr>
              <a:t>——</a:t>
            </a:r>
            <a:r>
              <a:rPr lang="zh-CN" altLang="en-US" sz="3100" b="1" smtClean="0">
                <a:solidFill>
                  <a:schemeClr val="tx2"/>
                </a:solidFill>
                <a:ea typeface="楷体_GB2312" pitchFamily="49" charset="-122"/>
              </a:rPr>
              <a:t>让对方也觉得自己很重要</a:t>
            </a:r>
            <a:endParaRPr lang="zh-CN" altLang="en-US" sz="3100" b="1" smtClean="0">
              <a:solidFill>
                <a:srgbClr val="B07408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FontTx/>
              <a:buNone/>
            </a:pPr>
            <a:r>
              <a:rPr lang="zh-CN" altLang="en-US" sz="3100" smtClean="0">
                <a:solidFill>
                  <a:srgbClr val="0066FF"/>
                </a:solidFill>
                <a:ea typeface="楷体_GB2312" pitchFamily="49" charset="-122"/>
              </a:rPr>
              <a:t>    </a:t>
            </a:r>
            <a:r>
              <a:rPr lang="zh-CN" altLang="en-US" sz="3100" smtClean="0">
                <a:ea typeface="楷体_GB2312" pitchFamily="49" charset="-122"/>
              </a:rPr>
              <a:t>说出自己的需要和感受，不做要求和指责如：</a:t>
            </a:r>
          </a:p>
          <a:p>
            <a:pPr eaLnBrk="1" hangingPunct="1">
              <a:buFontTx/>
              <a:buNone/>
            </a:pPr>
            <a:r>
              <a:rPr lang="en-US" altLang="zh-CN" sz="2400" smtClean="0">
                <a:ea typeface="楷体_GB2312" pitchFamily="49" charset="-122"/>
              </a:rPr>
              <a:t>1</a:t>
            </a:r>
            <a:r>
              <a:rPr lang="zh-CN" altLang="en-US" sz="2400" smtClean="0">
                <a:ea typeface="楷体_GB2312" pitchFamily="49" charset="-122"/>
              </a:rPr>
              <a:t>、你应该、你不应该</a:t>
            </a:r>
            <a:r>
              <a:rPr lang="en-US" altLang="zh-CN" sz="2400" smtClean="0">
                <a:ea typeface="楷体_GB2312" pitchFamily="49" charset="-122"/>
              </a:rPr>
              <a:t>……</a:t>
            </a:r>
            <a:r>
              <a:rPr lang="zh-CN" altLang="en-US" sz="2400" smtClean="0">
                <a:ea typeface="楷体_GB2312" pitchFamily="49" charset="-122"/>
              </a:rPr>
              <a:t>（女足队员</a:t>
            </a:r>
            <a:r>
              <a:rPr lang="en-US" altLang="zh-CN" sz="2400" smtClean="0">
                <a:ea typeface="楷体_GB2312" pitchFamily="49" charset="-122"/>
              </a:rPr>
              <a:t>——</a:t>
            </a:r>
            <a:r>
              <a:rPr lang="zh-CN" altLang="en-US" sz="2400" smtClean="0">
                <a:ea typeface="楷体_GB2312" pitchFamily="49" charset="-122"/>
              </a:rPr>
              <a:t>好朋友）</a:t>
            </a:r>
          </a:p>
          <a:p>
            <a:pPr eaLnBrk="1" hangingPunct="1">
              <a:buFontTx/>
              <a:buNone/>
            </a:pPr>
            <a:r>
              <a:rPr lang="zh-CN" altLang="en-US" sz="2400" smtClean="0">
                <a:ea typeface="楷体_GB2312" pitchFamily="49" charset="-122"/>
              </a:rPr>
              <a:t>                 我想要</a:t>
            </a:r>
            <a:r>
              <a:rPr lang="en-US" altLang="zh-CN" sz="2400" smtClean="0">
                <a:ea typeface="楷体_GB2312" pitchFamily="49" charset="-122"/>
              </a:rPr>
              <a:t>……</a:t>
            </a:r>
            <a:r>
              <a:rPr lang="zh-CN" altLang="en-US" sz="2400" smtClean="0">
                <a:ea typeface="楷体_GB2312" pitchFamily="49" charset="-122"/>
              </a:rPr>
              <a:t>；那怎么办呢？（表达 需要） </a:t>
            </a:r>
          </a:p>
          <a:p>
            <a:pPr eaLnBrk="1" hangingPunct="1">
              <a:buFontTx/>
              <a:buNone/>
            </a:pPr>
            <a:r>
              <a:rPr lang="zh-CN" altLang="en-US" sz="2400" smtClean="0">
                <a:ea typeface="楷体_GB2312" pitchFamily="49" charset="-122"/>
              </a:rPr>
              <a:t>                 我们有这样的任务（困难</a:t>
            </a:r>
            <a:r>
              <a:rPr lang="en-US" altLang="zh-CN" sz="2400" smtClean="0">
                <a:ea typeface="楷体_GB2312" pitchFamily="49" charset="-122"/>
              </a:rPr>
              <a:t>……</a:t>
            </a:r>
            <a:r>
              <a:rPr lang="zh-CN" altLang="en-US" sz="2400" smtClean="0">
                <a:ea typeface="楷体_GB2312" pitchFamily="49" charset="-122"/>
              </a:rPr>
              <a:t>）</a:t>
            </a:r>
          </a:p>
          <a:p>
            <a:pPr eaLnBrk="1" hangingPunct="1">
              <a:buFontTx/>
              <a:buNone/>
            </a:pPr>
            <a:r>
              <a:rPr lang="en-US" altLang="zh-CN" sz="2400" smtClean="0">
                <a:ea typeface="楷体_GB2312" pitchFamily="49" charset="-122"/>
              </a:rPr>
              <a:t>2</a:t>
            </a:r>
            <a:r>
              <a:rPr lang="zh-CN" altLang="en-US" sz="2400" smtClean="0">
                <a:ea typeface="楷体_GB2312" pitchFamily="49" charset="-122"/>
              </a:rPr>
              <a:t>、就是因为你</a:t>
            </a:r>
            <a:r>
              <a:rPr lang="en-US" altLang="zh-CN" sz="2400" smtClean="0">
                <a:ea typeface="楷体_GB2312" pitchFamily="49" charset="-122"/>
              </a:rPr>
              <a:t>…… </a:t>
            </a:r>
          </a:p>
          <a:p>
            <a:pPr eaLnBrk="1" hangingPunct="1">
              <a:buFontTx/>
              <a:buNone/>
            </a:pPr>
            <a:r>
              <a:rPr lang="en-US" altLang="zh-CN" sz="2400" smtClean="0">
                <a:ea typeface="楷体_GB2312" pitchFamily="49" charset="-122"/>
              </a:rPr>
              <a:t>                 </a:t>
            </a:r>
            <a:r>
              <a:rPr lang="zh-CN" altLang="en-US" sz="2400" smtClean="0">
                <a:ea typeface="楷体_GB2312" pitchFamily="49" charset="-122"/>
              </a:rPr>
              <a:t>你没有</a:t>
            </a:r>
            <a:r>
              <a:rPr lang="en-US" altLang="zh-CN" sz="2400" smtClean="0">
                <a:ea typeface="楷体_GB2312" pitchFamily="49" charset="-122"/>
              </a:rPr>
              <a:t>……</a:t>
            </a:r>
            <a:r>
              <a:rPr lang="zh-CN" altLang="en-US" sz="2400" smtClean="0">
                <a:ea typeface="楷体_GB2312" pitchFamily="49" charset="-122"/>
              </a:rPr>
              <a:t>，我挺难过的</a:t>
            </a:r>
            <a:r>
              <a:rPr lang="en-US" altLang="zh-CN" sz="2400" smtClean="0">
                <a:ea typeface="楷体_GB2312" pitchFamily="49" charset="-122"/>
              </a:rPr>
              <a:t>!</a:t>
            </a:r>
          </a:p>
          <a:p>
            <a:pPr eaLnBrk="1" hangingPunct="1">
              <a:buFontTx/>
              <a:buNone/>
            </a:pPr>
            <a:r>
              <a:rPr lang="en-US" altLang="zh-CN" sz="2400" smtClean="0">
                <a:ea typeface="楷体_GB2312" pitchFamily="49" charset="-122"/>
              </a:rPr>
              <a:t>                 </a:t>
            </a:r>
            <a:r>
              <a:rPr lang="zh-CN" altLang="en-US" sz="2400" smtClean="0">
                <a:ea typeface="楷体_GB2312" pitchFamily="49" charset="-122"/>
              </a:rPr>
              <a:t>我们没有</a:t>
            </a:r>
            <a:r>
              <a:rPr lang="en-US" altLang="zh-CN" sz="2400" smtClean="0">
                <a:ea typeface="楷体_GB2312" pitchFamily="49" charset="-122"/>
              </a:rPr>
              <a:t>……</a:t>
            </a:r>
            <a:r>
              <a:rPr lang="zh-CN" altLang="en-US" sz="2400" smtClean="0">
                <a:ea typeface="楷体_GB2312" pitchFamily="49" charset="-122"/>
              </a:rPr>
              <a:t>，大家都挺难受的！</a:t>
            </a:r>
          </a:p>
          <a:p>
            <a:pPr eaLnBrk="1" hangingPunct="1">
              <a:buFontTx/>
              <a:buNone/>
            </a:pPr>
            <a:endParaRPr lang="en-US" altLang="zh-CN" sz="3100" smtClean="0">
              <a:ea typeface="楷体_GB2312" pitchFamily="49" charset="-122"/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313613" cy="1143000"/>
          </a:xfrm>
          <a:noFill/>
        </p:spPr>
        <p:txBody>
          <a:bodyPr anchor="b"/>
          <a:lstStyle/>
          <a:p>
            <a:pPr eaLnBrk="1" hangingPunct="1"/>
            <a:r>
              <a:rPr lang="zh-CN" altLang="en-US" sz="4000" dirty="0" smtClean="0">
                <a:latin typeface="隶书" pitchFamily="49" charset="-122"/>
                <a:ea typeface="隶书" pitchFamily="49" charset="-122"/>
              </a:rPr>
              <a:t>说服的技巧</a:t>
            </a:r>
            <a:endParaRPr lang="zh-CN" altLang="en-US" sz="4000" dirty="0" smtClean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17412" name="Picture 10" descr="握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5084763"/>
            <a:ext cx="2016125" cy="134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08720"/>
            <a:ext cx="7818438" cy="782638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ea typeface="隶书" pitchFamily="49" charset="-122"/>
              </a:rPr>
              <a:t>减少非理性认知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2708275"/>
            <a:ext cx="7313612" cy="1889125"/>
          </a:xfrm>
        </p:spPr>
        <p:txBody>
          <a:bodyPr/>
          <a:lstStyle/>
          <a:p>
            <a:pPr eaLnBrk="1" hangingPunct="1"/>
            <a:r>
              <a:rPr lang="zh-CN" altLang="en-US" sz="3100" b="1" smtClean="0">
                <a:solidFill>
                  <a:schemeClr val="tx2"/>
                </a:solidFill>
              </a:rPr>
              <a:t>有缺点就应该批评</a:t>
            </a:r>
          </a:p>
          <a:p>
            <a:pPr eaLnBrk="1" hangingPunct="1"/>
            <a:r>
              <a:rPr lang="zh-CN" altLang="en-US" sz="3100" b="1" smtClean="0">
                <a:solidFill>
                  <a:schemeClr val="tx2"/>
                </a:solidFill>
              </a:rPr>
              <a:t>生活中总有一个正确的观点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476375" y="260350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zh-CN" altLang="zh-CN" sz="4400">
              <a:solidFill>
                <a:schemeClr val="tx2"/>
              </a:solidFill>
            </a:endParaRPr>
          </a:p>
        </p:txBody>
      </p:sp>
      <p:pic>
        <p:nvPicPr>
          <p:cNvPr id="22534" name="Picture 10" descr="打针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005263"/>
            <a:ext cx="3024188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628775"/>
            <a:ext cx="7772400" cy="1470025"/>
          </a:xfrm>
        </p:spPr>
        <p:txBody>
          <a:bodyPr/>
          <a:lstStyle/>
          <a:p>
            <a:pPr eaLnBrk="1" hangingPunct="1"/>
            <a:r>
              <a:rPr lang="zh-CN" altLang="en-US" sz="5400" b="1" dirty="0" smtClean="0">
                <a:ea typeface="华文隶书" pitchFamily="2" charset="-122"/>
              </a:rPr>
              <a:t>亲子沟通</a:t>
            </a:r>
          </a:p>
        </p:txBody>
      </p:sp>
      <p:pic>
        <p:nvPicPr>
          <p:cNvPr id="24579" name="Picture 3" descr="握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3500438"/>
            <a:ext cx="36004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313612" cy="1143000"/>
          </a:xfrm>
        </p:spPr>
        <p:txBody>
          <a:bodyPr/>
          <a:lstStyle/>
          <a:p>
            <a:pPr eaLnBrk="1" hangingPunct="1"/>
            <a:r>
              <a:rPr lang="zh-CN" altLang="en-US" smtClean="0">
                <a:solidFill>
                  <a:srgbClr val="009900"/>
                </a:solidFill>
                <a:ea typeface="隶书" pitchFamily="49" charset="-122"/>
              </a:rPr>
              <a:t>情感沟通</a:t>
            </a:r>
            <a:r>
              <a:rPr lang="en-US" altLang="zh-CN" smtClean="0">
                <a:ea typeface="隶书" pitchFamily="49" charset="-122"/>
              </a:rPr>
              <a:t>——</a:t>
            </a:r>
            <a:r>
              <a:rPr lang="zh-CN" altLang="en-US" smtClean="0">
                <a:ea typeface="隶书" pitchFamily="49" charset="-122"/>
              </a:rPr>
              <a:t>对人不对事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484313"/>
            <a:ext cx="7450138" cy="41148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800"/>
              </a:spcAft>
            </a:pPr>
            <a:r>
              <a:rPr lang="zh-CN" altLang="en-US" sz="2800" b="1" smtClean="0">
                <a:solidFill>
                  <a:srgbClr val="B27700"/>
                </a:solidFill>
                <a:ea typeface="楷体_GB2312" pitchFamily="49" charset="-122"/>
              </a:rPr>
              <a:t>对事</a:t>
            </a:r>
            <a:r>
              <a:rPr lang="zh-CN" altLang="en-US" sz="2800" b="1" smtClean="0">
                <a:ea typeface="楷体_GB2312" pitchFamily="49" charset="-122"/>
              </a:rPr>
              <a:t>：寻求最佳方案，需要逻辑，有对与错，是与否，好与坏。</a:t>
            </a:r>
          </a:p>
          <a:p>
            <a:pPr eaLnBrk="1" hangingPunct="1">
              <a:spcBef>
                <a:spcPts val="600"/>
              </a:spcBef>
              <a:spcAft>
                <a:spcPts val="1800"/>
              </a:spcAft>
            </a:pPr>
            <a:r>
              <a:rPr lang="zh-CN" altLang="en-US" sz="2800" b="1" smtClean="0">
                <a:solidFill>
                  <a:srgbClr val="B27700"/>
                </a:solidFill>
                <a:ea typeface="楷体_GB2312" pitchFamily="49" charset="-122"/>
              </a:rPr>
              <a:t>对人</a:t>
            </a:r>
            <a:r>
              <a:rPr lang="zh-CN" altLang="en-US" sz="2800" b="1" smtClean="0">
                <a:ea typeface="楷体_GB2312" pitchFamily="49" charset="-122"/>
              </a:rPr>
              <a:t>：感受是第一位的，人都需要爱护、理解、尊重与关怀，没有对错和是非</a:t>
            </a:r>
            <a:endParaRPr lang="en-US" altLang="zh-CN" sz="2800" b="1" smtClean="0">
              <a:ea typeface="楷体_GB2312" pitchFamily="49" charset="-122"/>
            </a:endParaRP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</a:pPr>
            <a:r>
              <a:rPr lang="zh-CN" altLang="en-US" sz="4000" b="1" smtClean="0">
                <a:solidFill>
                  <a:srgbClr val="009900"/>
                </a:solidFill>
                <a:latin typeface="华文行楷" pitchFamily="2" charset="-122"/>
                <a:ea typeface="楷体_GB2312" pitchFamily="49" charset="-122"/>
              </a:rPr>
              <a:t>不因为事情破坏感情</a:t>
            </a:r>
            <a:endParaRPr lang="en-US" altLang="zh-CN" sz="4000" b="1" smtClean="0">
              <a:solidFill>
                <a:srgbClr val="009900"/>
              </a:solidFill>
              <a:latin typeface="华文行楷" pitchFamily="2" charset="-122"/>
              <a:ea typeface="楷体_GB2312" pitchFamily="49" charset="-122"/>
            </a:endParaRPr>
          </a:p>
        </p:txBody>
      </p:sp>
      <p:pic>
        <p:nvPicPr>
          <p:cNvPr id="28676" name="Picture 5" descr="握手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4941888"/>
            <a:ext cx="352901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>
                <a:solidFill>
                  <a:srgbClr val="F99715"/>
                </a:solidFill>
                <a:ea typeface="隶书" pitchFamily="49" charset="-122"/>
              </a:rPr>
              <a:t>意见沟通</a:t>
            </a:r>
            <a:r>
              <a:rPr lang="en-US" altLang="zh-CN" smtClean="0">
                <a:solidFill>
                  <a:schemeClr val="tx1"/>
                </a:solidFill>
                <a:ea typeface="隶书" pitchFamily="49" charset="-122"/>
              </a:rPr>
              <a:t>——</a:t>
            </a:r>
            <a:r>
              <a:rPr lang="zh-CN" altLang="en-US" smtClean="0">
                <a:solidFill>
                  <a:schemeClr val="tx1"/>
                </a:solidFill>
                <a:ea typeface="隶书" pitchFamily="49" charset="-122"/>
              </a:rPr>
              <a:t>对事不对人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268413"/>
            <a:ext cx="7850187" cy="43402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zh-CN" smtClean="0"/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en-US" altLang="zh-CN" sz="280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800" b="1" smtClean="0">
                <a:latin typeface="楷体_GB2312" pitchFamily="49" charset="-122"/>
                <a:ea typeface="楷体_GB2312" pitchFamily="49" charset="-122"/>
              </a:rPr>
              <a:t>争输赢还是促思考</a:t>
            </a:r>
            <a:r>
              <a:rPr lang="en-US" altLang="zh-CN" sz="2800" b="1" smtClean="0">
                <a:latin typeface="宋体" pitchFamily="2" charset="-122"/>
                <a:ea typeface="楷体_GB2312" pitchFamily="49" charset="-122"/>
              </a:rPr>
              <a:t>——</a:t>
            </a:r>
            <a:r>
              <a:rPr lang="zh-CN" altLang="en-US" sz="2800" b="1" smtClean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</a:rPr>
              <a:t>研究态度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zh-CN" altLang="en-US" sz="2800" b="1" smtClean="0">
                <a:latin typeface="楷体_GB2312" pitchFamily="49" charset="-122"/>
                <a:ea typeface="楷体_GB2312" pitchFamily="49" charset="-122"/>
              </a:rPr>
              <a:t> 强调自己的观点还是弄清楚问题的实质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zh-CN" altLang="en-US" sz="2800" b="1" smtClean="0">
                <a:latin typeface="楷体_GB2312" pitchFamily="49" charset="-122"/>
                <a:ea typeface="楷体_GB2312" pitchFamily="49" charset="-122"/>
              </a:rPr>
              <a:t>                  </a:t>
            </a:r>
            <a:r>
              <a:rPr lang="en-US" altLang="zh-CN" sz="2800" b="1" smtClean="0">
                <a:latin typeface="宋体" pitchFamily="2" charset="-122"/>
                <a:ea typeface="楷体_GB2312" pitchFamily="49" charset="-122"/>
              </a:rPr>
              <a:t>——</a:t>
            </a:r>
            <a:r>
              <a:rPr lang="zh-CN" altLang="en-US" sz="2800" b="1" smtClean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</a:rPr>
              <a:t>探讨态度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zh-CN" altLang="en-US" sz="2800" b="1" smtClean="0">
                <a:latin typeface="楷体_GB2312" pitchFamily="49" charset="-122"/>
                <a:ea typeface="楷体_GB2312" pitchFamily="49" charset="-122"/>
              </a:rPr>
              <a:t> 对人还是对事</a:t>
            </a:r>
            <a:r>
              <a:rPr lang="en-US" altLang="zh-CN" sz="2800" b="1" smtClean="0">
                <a:latin typeface="宋体" pitchFamily="2" charset="-122"/>
                <a:ea typeface="楷体_GB2312" pitchFamily="49" charset="-122"/>
              </a:rPr>
              <a:t>——</a:t>
            </a:r>
            <a:r>
              <a:rPr lang="zh-CN" altLang="en-US" sz="2800" b="1" smtClean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</a:rPr>
              <a:t>尊重态度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zh-CN" altLang="en-US" sz="2800" b="1" smtClean="0">
                <a:latin typeface="楷体_GB2312" pitchFamily="49" charset="-122"/>
                <a:ea typeface="楷体_GB2312" pitchFamily="49" charset="-122"/>
              </a:rPr>
              <a:t> 关注观点还是关注理由</a:t>
            </a:r>
            <a:r>
              <a:rPr lang="en-US" altLang="zh-CN" sz="2800" b="1" smtClean="0">
                <a:latin typeface="宋体" pitchFamily="2" charset="-122"/>
                <a:ea typeface="楷体_GB2312" pitchFamily="49" charset="-122"/>
              </a:rPr>
              <a:t>——</a:t>
            </a:r>
            <a:r>
              <a:rPr lang="zh-CN" altLang="en-US" sz="2800" b="1" smtClean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</a:rPr>
              <a:t>理解的态度</a:t>
            </a:r>
          </a:p>
        </p:txBody>
      </p:sp>
      <p:pic>
        <p:nvPicPr>
          <p:cNvPr id="29700" name="Picture 8" descr="握手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5013325"/>
            <a:ext cx="338455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倾听孩子内心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zh-CN" altLang="en-US" b="1" dirty="0" smtClean="0"/>
              <a:t>事件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发生了什么？</a:t>
            </a:r>
            <a:endParaRPr lang="en-US" altLang="zh-CN" dirty="0" smtClean="0"/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zh-CN" altLang="en-US" dirty="0" smtClean="0"/>
              <a:t>情绪的梳理言语和非言语的表达（行为、生理）</a:t>
            </a:r>
            <a:r>
              <a:rPr lang="en-US" altLang="zh-CN" dirty="0" smtClean="0"/>
              <a:t>——</a:t>
            </a:r>
            <a:r>
              <a:rPr lang="zh-CN" altLang="en-US" b="1" dirty="0" smtClean="0"/>
              <a:t>感受</a:t>
            </a:r>
            <a:r>
              <a:rPr lang="zh-CN" altLang="en-US" dirty="0" smtClean="0"/>
              <a:t>是什么？</a:t>
            </a:r>
            <a:endParaRPr lang="en-US" altLang="zh-CN" dirty="0" smtClean="0"/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zh-CN" altLang="en-US" b="1" dirty="0" smtClean="0"/>
              <a:t>需要</a:t>
            </a:r>
            <a:r>
              <a:rPr lang="zh-CN" altLang="en-US" dirty="0" smtClean="0"/>
              <a:t>的澄清和表达</a:t>
            </a:r>
            <a:endParaRPr lang="en-US" altLang="zh-CN" dirty="0" smtClean="0"/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zh-CN" altLang="en-US" dirty="0" smtClean="0"/>
              <a:t>寻找</a:t>
            </a:r>
            <a:r>
              <a:rPr lang="zh-CN" altLang="en-US" b="1" dirty="0" smtClean="0"/>
              <a:t>问题解决</a:t>
            </a:r>
            <a:r>
              <a:rPr lang="zh-CN" altLang="en-US" dirty="0" smtClean="0"/>
              <a:t>途径</a:t>
            </a:r>
            <a:endParaRPr lang="en-US" altLang="zh-CN" dirty="0" smtClean="0"/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zh-CN" altLang="en-US" dirty="0" smtClean="0"/>
              <a:t>由孩子自己</a:t>
            </a:r>
            <a:r>
              <a:rPr lang="zh-CN" altLang="en-US" b="1" dirty="0" smtClean="0"/>
              <a:t>选择</a:t>
            </a:r>
            <a:r>
              <a:rPr lang="zh-CN" altLang="en-US" dirty="0" smtClean="0"/>
              <a:t>和</a:t>
            </a:r>
            <a:r>
              <a:rPr lang="zh-CN" altLang="en-US" b="1" dirty="0" smtClean="0"/>
              <a:t>承担</a:t>
            </a:r>
            <a:r>
              <a:rPr lang="zh-CN" altLang="en-US" dirty="0" smtClean="0"/>
              <a:t>后果</a:t>
            </a:r>
          </a:p>
        </p:txBody>
      </p:sp>
      <p:pic>
        <p:nvPicPr>
          <p:cNvPr id="22532" name="Picture 19" descr="乖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4000509"/>
            <a:ext cx="2500302" cy="250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表达自己的内心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zh-CN" altLang="en-US" b="1" dirty="0" smtClean="0"/>
              <a:t>事件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发生了什么？</a:t>
            </a:r>
            <a:endParaRPr lang="en-US" altLang="zh-CN" dirty="0" smtClean="0"/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zh-CN" altLang="en-US" dirty="0" smtClean="0"/>
              <a:t>情绪的梳理言语和非言语的表达（行为、生理）</a:t>
            </a:r>
            <a:r>
              <a:rPr lang="en-US" altLang="zh-CN" dirty="0" smtClean="0"/>
              <a:t>——</a:t>
            </a:r>
            <a:r>
              <a:rPr lang="zh-CN" altLang="en-US" b="1" dirty="0" smtClean="0"/>
              <a:t>感受</a:t>
            </a:r>
            <a:r>
              <a:rPr lang="zh-CN" altLang="en-US" dirty="0" smtClean="0"/>
              <a:t>是什么？</a:t>
            </a:r>
            <a:endParaRPr lang="en-US" altLang="zh-CN" dirty="0" smtClean="0"/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zh-CN" altLang="en-US" b="1" dirty="0" smtClean="0"/>
              <a:t>需要</a:t>
            </a:r>
            <a:r>
              <a:rPr lang="zh-CN" altLang="en-US" dirty="0" smtClean="0"/>
              <a:t>的澄清和表达</a:t>
            </a:r>
          </a:p>
        </p:txBody>
      </p:sp>
      <p:pic>
        <p:nvPicPr>
          <p:cNvPr id="22532" name="Picture 19" descr="乖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3286125"/>
            <a:ext cx="321468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ea typeface="隶书" pitchFamily="49" charset="-122"/>
              </a:rPr>
              <a:t>意见冲突的处理方式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042988" y="1844675"/>
            <a:ext cx="6913562" cy="3489325"/>
            <a:chOff x="657" y="1162"/>
            <a:chExt cx="3629" cy="2198"/>
          </a:xfrm>
        </p:grpSpPr>
        <p:sp>
          <p:nvSpPr>
            <p:cNvPr id="108548" name="AutoShape 4"/>
            <p:cNvSpPr>
              <a:spLocks noChangeArrowheads="1"/>
            </p:cNvSpPr>
            <p:nvPr/>
          </p:nvSpPr>
          <p:spPr bwMode="auto">
            <a:xfrm>
              <a:off x="1429" y="2115"/>
              <a:ext cx="1327" cy="77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108549" name="AutoShape 5"/>
            <p:cNvSpPr>
              <a:spLocks noChangeArrowheads="1"/>
            </p:cNvSpPr>
            <p:nvPr/>
          </p:nvSpPr>
          <p:spPr bwMode="auto">
            <a:xfrm>
              <a:off x="2752" y="2136"/>
              <a:ext cx="1324" cy="77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108550" name="AutoShape 6"/>
            <p:cNvSpPr>
              <a:spLocks noChangeArrowheads="1"/>
            </p:cNvSpPr>
            <p:nvPr/>
          </p:nvSpPr>
          <p:spPr bwMode="auto">
            <a:xfrm>
              <a:off x="1427" y="1364"/>
              <a:ext cx="1325" cy="77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108551" name="AutoShape 7"/>
            <p:cNvSpPr>
              <a:spLocks noChangeArrowheads="1"/>
            </p:cNvSpPr>
            <p:nvPr/>
          </p:nvSpPr>
          <p:spPr bwMode="auto">
            <a:xfrm>
              <a:off x="2752" y="1364"/>
              <a:ext cx="1324" cy="77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 dirty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20489" name="Text Box 13"/>
            <p:cNvSpPr txBox="1">
              <a:spLocks noChangeArrowheads="1"/>
            </p:cNvSpPr>
            <p:nvPr/>
          </p:nvSpPr>
          <p:spPr bwMode="auto">
            <a:xfrm>
              <a:off x="876" y="2989"/>
              <a:ext cx="5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kumimoji="1" lang="zh-CN" altLang="zh-CN" sz="24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20490" name="Text Box 14"/>
            <p:cNvSpPr txBox="1">
              <a:spLocks noChangeArrowheads="1"/>
            </p:cNvSpPr>
            <p:nvPr/>
          </p:nvSpPr>
          <p:spPr bwMode="auto">
            <a:xfrm>
              <a:off x="657" y="2704"/>
              <a:ext cx="7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dirty="0">
                  <a:solidFill>
                    <a:srgbClr val="0000FF"/>
                  </a:solidFill>
                  <a:latin typeface="Times New Roman" pitchFamily="18" charset="0"/>
                </a:rPr>
                <a:t>不武断的</a:t>
              </a:r>
            </a:p>
          </p:txBody>
        </p:sp>
        <p:sp>
          <p:nvSpPr>
            <p:cNvPr id="20491" name="Text Box 15"/>
            <p:cNvSpPr txBox="1">
              <a:spLocks noChangeArrowheads="1"/>
            </p:cNvSpPr>
            <p:nvPr/>
          </p:nvSpPr>
          <p:spPr bwMode="auto">
            <a:xfrm>
              <a:off x="703" y="1344"/>
              <a:ext cx="73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dirty="0">
                  <a:solidFill>
                    <a:srgbClr val="0000FF"/>
                  </a:solidFill>
                  <a:latin typeface="Times New Roman" pitchFamily="18" charset="0"/>
                </a:rPr>
                <a:t>武断的</a:t>
              </a:r>
            </a:p>
          </p:txBody>
        </p:sp>
        <p:sp>
          <p:nvSpPr>
            <p:cNvPr id="20492" name="Text Box 16"/>
            <p:cNvSpPr txBox="1">
              <a:spLocks noChangeArrowheads="1"/>
            </p:cNvSpPr>
            <p:nvPr/>
          </p:nvSpPr>
          <p:spPr bwMode="auto">
            <a:xfrm>
              <a:off x="1427" y="2947"/>
              <a:ext cx="7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 dirty="0">
                  <a:solidFill>
                    <a:srgbClr val="0000FF"/>
                  </a:solidFill>
                  <a:latin typeface="Times New Roman" pitchFamily="18" charset="0"/>
                </a:rPr>
                <a:t>不合作的</a:t>
              </a:r>
            </a:p>
          </p:txBody>
        </p:sp>
        <p:sp>
          <p:nvSpPr>
            <p:cNvPr id="20493" name="Text Box 17"/>
            <p:cNvSpPr txBox="1">
              <a:spLocks noChangeArrowheads="1"/>
            </p:cNvSpPr>
            <p:nvPr/>
          </p:nvSpPr>
          <p:spPr bwMode="auto">
            <a:xfrm>
              <a:off x="3671" y="2947"/>
              <a:ext cx="47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zh-CN" altLang="en-US">
                  <a:solidFill>
                    <a:srgbClr val="0000FF"/>
                  </a:solidFill>
                  <a:latin typeface="Times New Roman" pitchFamily="18" charset="0"/>
                </a:rPr>
                <a:t>合作的</a:t>
              </a:r>
            </a:p>
          </p:txBody>
        </p:sp>
        <p:sp>
          <p:nvSpPr>
            <p:cNvPr id="20494" name="Text Box 18"/>
            <p:cNvSpPr txBox="1">
              <a:spLocks noChangeArrowheads="1"/>
            </p:cNvSpPr>
            <p:nvPr/>
          </p:nvSpPr>
          <p:spPr bwMode="auto">
            <a:xfrm>
              <a:off x="839" y="2014"/>
              <a:ext cx="552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kumimoji="1" lang="zh-CN" altLang="en-US" b="1" dirty="0">
                  <a:solidFill>
                    <a:srgbClr val="00B050"/>
                  </a:solidFill>
                  <a:latin typeface="Times New Roman" pitchFamily="18" charset="0"/>
                </a:rPr>
                <a:t>对自我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kumimoji="1" lang="zh-CN" altLang="en-US" b="1" dirty="0">
                  <a:solidFill>
                    <a:srgbClr val="00B050"/>
                  </a:solidFill>
                  <a:latin typeface="Times New Roman" pitchFamily="18" charset="0"/>
                </a:rPr>
                <a:t>的关注</a:t>
              </a:r>
            </a:p>
          </p:txBody>
        </p:sp>
        <p:sp>
          <p:nvSpPr>
            <p:cNvPr id="20495" name="Text Box 19"/>
            <p:cNvSpPr txBox="1">
              <a:spLocks noChangeArrowheads="1"/>
            </p:cNvSpPr>
            <p:nvPr/>
          </p:nvSpPr>
          <p:spPr bwMode="auto">
            <a:xfrm>
              <a:off x="2531" y="3030"/>
              <a:ext cx="55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kumimoji="1" lang="zh-CN" altLang="en-US" b="1" dirty="0" smtClean="0">
                  <a:solidFill>
                    <a:srgbClr val="00B050"/>
                  </a:solidFill>
                  <a:latin typeface="Times New Roman" pitchFamily="18" charset="0"/>
                </a:rPr>
                <a:t>对对方</a:t>
              </a:r>
              <a:endParaRPr kumimoji="1" lang="zh-CN" altLang="en-US" b="1" dirty="0">
                <a:solidFill>
                  <a:srgbClr val="00B050"/>
                </a:solidFill>
                <a:latin typeface="Times New Roman" pitchFamily="18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kumimoji="1" lang="zh-CN" altLang="en-US" b="1" dirty="0">
                  <a:solidFill>
                    <a:srgbClr val="00B050"/>
                  </a:solidFill>
                  <a:latin typeface="Times New Roman" pitchFamily="18" charset="0"/>
                </a:rPr>
                <a:t>的关注</a:t>
              </a:r>
            </a:p>
          </p:txBody>
        </p:sp>
        <p:sp>
          <p:nvSpPr>
            <p:cNvPr id="20496" name="Oval 20"/>
            <p:cNvSpPr>
              <a:spLocks noChangeArrowheads="1"/>
            </p:cNvSpPr>
            <p:nvPr/>
          </p:nvSpPr>
          <p:spPr bwMode="auto">
            <a:xfrm>
              <a:off x="2421" y="1852"/>
              <a:ext cx="735" cy="5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>
                  <a:solidFill>
                    <a:srgbClr val="FFFF00"/>
                  </a:solidFill>
                  <a:latin typeface="Verdana" pitchFamily="34" charset="0"/>
                </a:rPr>
                <a:t> </a:t>
              </a:r>
              <a:r>
                <a:rPr lang="zh-CN" altLang="en-US" sz="2800">
                  <a:solidFill>
                    <a:srgbClr val="FFFF00"/>
                  </a:solidFill>
                  <a:latin typeface="Verdana" pitchFamily="34" charset="0"/>
                  <a:ea typeface="楷体_GB2312" pitchFamily="49" charset="-122"/>
                </a:rPr>
                <a:t>折 衷</a:t>
              </a:r>
            </a:p>
          </p:txBody>
        </p:sp>
        <p:sp>
          <p:nvSpPr>
            <p:cNvPr id="20497" name="Oval 21"/>
            <p:cNvSpPr>
              <a:spLocks noChangeArrowheads="1"/>
            </p:cNvSpPr>
            <p:nvPr/>
          </p:nvSpPr>
          <p:spPr bwMode="auto">
            <a:xfrm>
              <a:off x="1464" y="1405"/>
              <a:ext cx="478" cy="3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 dirty="0">
                  <a:solidFill>
                    <a:srgbClr val="FFFF00"/>
                  </a:solidFill>
                  <a:latin typeface="Verdana" pitchFamily="34" charset="0"/>
                  <a:ea typeface="楷体_GB2312" pitchFamily="49" charset="-122"/>
                </a:rPr>
                <a:t>强迫</a:t>
              </a:r>
            </a:p>
          </p:txBody>
        </p:sp>
        <p:sp>
          <p:nvSpPr>
            <p:cNvPr id="20498" name="Oval 22"/>
            <p:cNvSpPr>
              <a:spLocks noChangeArrowheads="1"/>
            </p:cNvSpPr>
            <p:nvPr/>
          </p:nvSpPr>
          <p:spPr bwMode="auto">
            <a:xfrm>
              <a:off x="3561" y="2501"/>
              <a:ext cx="478" cy="3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 dirty="0">
                  <a:solidFill>
                    <a:srgbClr val="FFFF00"/>
                  </a:solidFill>
                  <a:latin typeface="Verdana" pitchFamily="34" charset="0"/>
                  <a:ea typeface="楷体_GB2312" pitchFamily="49" charset="-122"/>
                </a:rPr>
                <a:t>迁就</a:t>
              </a:r>
            </a:p>
          </p:txBody>
        </p:sp>
        <p:sp>
          <p:nvSpPr>
            <p:cNvPr id="20499" name="Oval 23"/>
            <p:cNvSpPr>
              <a:spLocks noChangeArrowheads="1"/>
            </p:cNvSpPr>
            <p:nvPr/>
          </p:nvSpPr>
          <p:spPr bwMode="auto">
            <a:xfrm>
              <a:off x="3561" y="1405"/>
              <a:ext cx="478" cy="3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solidFill>
                    <a:srgbClr val="FFFF00"/>
                  </a:solidFill>
                  <a:latin typeface="Verdana" pitchFamily="34" charset="0"/>
                  <a:ea typeface="楷体_GB2312" pitchFamily="49" charset="-122"/>
                </a:rPr>
                <a:t>合作</a:t>
              </a:r>
            </a:p>
          </p:txBody>
        </p:sp>
        <p:sp>
          <p:nvSpPr>
            <p:cNvPr id="20500" name="Oval 24"/>
            <p:cNvSpPr>
              <a:spLocks noChangeArrowheads="1"/>
            </p:cNvSpPr>
            <p:nvPr/>
          </p:nvSpPr>
          <p:spPr bwMode="auto">
            <a:xfrm>
              <a:off x="1464" y="2501"/>
              <a:ext cx="478" cy="36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solidFill>
                    <a:srgbClr val="FFFF00"/>
                  </a:solidFill>
                  <a:latin typeface="Verdana" pitchFamily="34" charset="0"/>
                  <a:ea typeface="楷体_GB2312" pitchFamily="49" charset="-122"/>
                </a:rPr>
                <a:t>回避</a:t>
              </a:r>
            </a:p>
          </p:txBody>
        </p:sp>
        <p:sp>
          <p:nvSpPr>
            <p:cNvPr id="20501" name="Line 28"/>
            <p:cNvSpPr>
              <a:spLocks noChangeShapeType="1"/>
            </p:cNvSpPr>
            <p:nvPr/>
          </p:nvSpPr>
          <p:spPr bwMode="auto">
            <a:xfrm>
              <a:off x="1156" y="2976"/>
              <a:ext cx="31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rgbClr val="FFFF00"/>
                </a:solidFill>
              </a:endParaRPr>
            </a:p>
          </p:txBody>
        </p:sp>
        <p:sp>
          <p:nvSpPr>
            <p:cNvPr id="20502" name="Line 29"/>
            <p:cNvSpPr>
              <a:spLocks noChangeShapeType="1"/>
            </p:cNvSpPr>
            <p:nvPr/>
          </p:nvSpPr>
          <p:spPr bwMode="auto">
            <a:xfrm flipV="1">
              <a:off x="1383" y="1162"/>
              <a:ext cx="0" cy="1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CN" altLang="en-US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父母的爱是孩子的生命摇篮</a:t>
            </a:r>
            <a:endParaRPr lang="zh-CN" altLang="en-US" dirty="0"/>
          </a:p>
        </p:txBody>
      </p:sp>
      <p:pic>
        <p:nvPicPr>
          <p:cNvPr id="4" name="Picture 4" descr="wangyu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857364"/>
            <a:ext cx="2571768" cy="364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小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456" y="1500174"/>
            <a:ext cx="1803842" cy="2404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勇敢的心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571612"/>
            <a:ext cx="2574358" cy="211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 descr="D:\我的图片\u=4019580296,4067792434&amp;fm=21&amp;gp=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500570"/>
            <a:ext cx="2714644" cy="1837605"/>
          </a:xfrm>
          <a:prstGeom prst="rect">
            <a:avLst/>
          </a:prstGeom>
          <a:noFill/>
        </p:spPr>
      </p:pic>
      <p:pic>
        <p:nvPicPr>
          <p:cNvPr id="65539" name="Picture 3" descr="D:\我的图片\u=1042222789,3015733496&amp;fm=21&amp;gp=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286256"/>
            <a:ext cx="2893239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/>
          </p:cNvSpPr>
          <p:nvPr>
            <p:ph type="title" idx="4294967295"/>
          </p:nvPr>
        </p:nvSpPr>
        <p:spPr bwMode="auto">
          <a:xfrm>
            <a:off x="611560" y="4437112"/>
            <a:ext cx="82296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6000" b="1" dirty="0" smtClean="0">
                <a:solidFill>
                  <a:srgbClr val="FF6600"/>
                </a:solidFill>
                <a:effectLst/>
                <a:latin typeface="隶书" pitchFamily="49" charset="-122"/>
                <a:ea typeface="隶书" pitchFamily="49" charset="-122"/>
              </a:rPr>
              <a:t>谢谢聆听！</a:t>
            </a:r>
          </a:p>
        </p:txBody>
      </p:sp>
      <p:pic>
        <p:nvPicPr>
          <p:cNvPr id="165890" name="Picture 2" descr="D:\zy\个人\图片\qq表情\玫瑰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836712"/>
            <a:ext cx="3096344" cy="3164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焦虑失控</a:t>
            </a:r>
          </a:p>
        </p:txBody>
      </p:sp>
      <p:pic>
        <p:nvPicPr>
          <p:cNvPr id="12292" name="Picture 4" descr="C:\Documents and Settings\lenovo\My Documents\My Pictures\大学生\洗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77072"/>
            <a:ext cx="3409345" cy="2559918"/>
          </a:xfrm>
          <a:prstGeom prst="rect">
            <a:avLst/>
          </a:prstGeom>
          <a:noFill/>
        </p:spPr>
      </p:pic>
      <p:pic>
        <p:nvPicPr>
          <p:cNvPr id="12293" name="Picture 5" descr="C:\Documents and Settings\lenovo\My Documents\My Pictures\大学生\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564904"/>
            <a:ext cx="3114675" cy="2095500"/>
          </a:xfrm>
          <a:prstGeom prst="rect">
            <a:avLst/>
          </a:prstGeom>
          <a:noFill/>
        </p:spPr>
      </p:pic>
      <p:pic>
        <p:nvPicPr>
          <p:cNvPr id="12294" name="Picture 6" descr="C:\Documents and Settings\lenovo\My Documents\My Pictures\大学生\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556792"/>
            <a:ext cx="2790825" cy="2095500"/>
          </a:xfrm>
          <a:prstGeom prst="rect">
            <a:avLst/>
          </a:prstGeom>
          <a:noFill/>
        </p:spPr>
      </p:pic>
      <p:pic>
        <p:nvPicPr>
          <p:cNvPr id="6" name="Picture 9" descr="C:\Documents and Settings\lenovo\My Documents\My Pictures\大学生\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5013176"/>
            <a:ext cx="3203661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顺从无助</a:t>
            </a:r>
          </a:p>
        </p:txBody>
      </p:sp>
      <p:pic>
        <p:nvPicPr>
          <p:cNvPr id="2051" name="Picture 3" descr="C:\Documents and Settings\lenovo\My Documents\My Pictures\大学生\母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72816"/>
            <a:ext cx="3170971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失意抑郁</a:t>
            </a:r>
            <a:endParaRPr lang="zh-CN" altLang="en-US" sz="4000" b="1" dirty="0">
              <a:solidFill>
                <a:srgbClr val="00B05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700808"/>
            <a:ext cx="7704137" cy="4724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400" b="1" dirty="0"/>
              <a:t>表现：觉得自己做什么都没意思，对自己没有信心，烦闷苦恼</a:t>
            </a:r>
            <a:r>
              <a:rPr lang="en-US" altLang="zh-CN" sz="2400" b="1" dirty="0">
                <a:latin typeface="Times New Roman"/>
              </a:rPr>
              <a:t>……</a:t>
            </a:r>
            <a:endParaRPr lang="en-US" altLang="zh-CN" sz="2400" b="1" dirty="0"/>
          </a:p>
          <a:p>
            <a:pPr>
              <a:lnSpc>
                <a:spcPct val="120000"/>
              </a:lnSpc>
            </a:pPr>
            <a:r>
              <a:rPr lang="zh-CN" altLang="en-US" sz="2400" b="1" dirty="0"/>
              <a:t>生活事件：父母离异、父亲太有钱</a:t>
            </a:r>
            <a:r>
              <a:rPr lang="en-US" altLang="zh-CN" sz="2400" b="1" dirty="0">
                <a:latin typeface="Times New Roman"/>
              </a:rPr>
              <a:t>……</a:t>
            </a:r>
            <a:endParaRPr lang="en-US" altLang="zh-CN" sz="2400" b="1" dirty="0">
              <a:solidFill>
                <a:srgbClr val="FF3300"/>
              </a:solidFill>
            </a:endParaRPr>
          </a:p>
        </p:txBody>
      </p:sp>
      <p:pic>
        <p:nvPicPr>
          <p:cNvPr id="446469" name="Picture 5" descr="200804030910315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429000"/>
            <a:ext cx="3672408" cy="3003434"/>
          </a:xfrm>
          <a:prstGeom prst="rect">
            <a:avLst/>
          </a:prstGeom>
          <a:noFill/>
        </p:spPr>
      </p:pic>
      <p:sp>
        <p:nvSpPr>
          <p:cNvPr id="446470" name="Text Box 6"/>
          <p:cNvSpPr txBox="1">
            <a:spLocks noChangeArrowheads="1"/>
          </p:cNvSpPr>
          <p:nvPr/>
        </p:nvSpPr>
        <p:spPr bwMode="auto">
          <a:xfrm>
            <a:off x="6012160" y="4293096"/>
            <a:ext cx="2303462" cy="1077218"/>
          </a:xfrm>
          <a:prstGeom prst="rect">
            <a:avLst/>
          </a:prstGeom>
          <a:noFill/>
          <a:ln w="7938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latinLnBrk="1" hangingPunct="1">
              <a:spcBef>
                <a:spcPct val="50000"/>
              </a:spcBef>
            </a:pPr>
            <a:r>
              <a:rPr kumimoji="1" lang="zh-CN" altLang="en-US" sz="3200" b="0" dirty="0">
                <a:solidFill>
                  <a:schemeClr val="accent2"/>
                </a:solidFill>
                <a:latin typeface="华文隶书" pitchFamily="2" charset="-122"/>
                <a:ea typeface="华文隶书" pitchFamily="2" charset="-122"/>
              </a:rPr>
              <a:t>生命中不能承受之轻！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5" name="Picture 5" descr="MPj043122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9813" y="3833813"/>
            <a:ext cx="3024187" cy="3024187"/>
          </a:xfrm>
          <a:prstGeom prst="rect">
            <a:avLst/>
          </a:prstGeom>
          <a:noFill/>
        </p:spPr>
      </p:pic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40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完美主义</a:t>
            </a:r>
            <a:endParaRPr lang="zh-CN" altLang="en-US" sz="4000" b="1" dirty="0">
              <a:solidFill>
                <a:srgbClr val="00B05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7772400" cy="4724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2400" b="1" dirty="0" smtClean="0"/>
              <a:t>表现：</a:t>
            </a:r>
            <a:endParaRPr lang="en-US" altLang="zh-CN" sz="2400" b="1" dirty="0" smtClean="0"/>
          </a:p>
          <a:p>
            <a:pPr>
              <a:lnSpc>
                <a:spcPct val="120000"/>
              </a:lnSpc>
              <a:buNone/>
            </a:pPr>
            <a:r>
              <a:rPr lang="en-US" altLang="zh-CN" sz="2400" b="1" dirty="0" smtClean="0"/>
              <a:t>    </a:t>
            </a:r>
            <a:r>
              <a:rPr lang="zh-CN" altLang="en-US" sz="2400" b="1" dirty="0" smtClean="0"/>
              <a:t>不想学习，</a:t>
            </a:r>
            <a:r>
              <a:rPr lang="zh-CN" altLang="en-US" sz="2400" b="1" dirty="0"/>
              <a:t>对自己没有信心，常常</a:t>
            </a:r>
            <a:r>
              <a:rPr lang="zh-CN" altLang="en-US" sz="2400" b="1" dirty="0" smtClean="0"/>
              <a:t>哭，睡眠障碍</a:t>
            </a:r>
            <a:r>
              <a:rPr lang="en-US" altLang="zh-CN" sz="2400" b="1" dirty="0" smtClean="0">
                <a:latin typeface="Times New Roman"/>
              </a:rPr>
              <a:t>……</a:t>
            </a:r>
            <a:endParaRPr lang="en-US" altLang="zh-CN" sz="2400" b="1" dirty="0"/>
          </a:p>
          <a:p>
            <a:pPr>
              <a:lnSpc>
                <a:spcPct val="120000"/>
              </a:lnSpc>
            </a:pPr>
            <a:r>
              <a:rPr lang="zh-CN" altLang="en-US" sz="2400" b="1" dirty="0" smtClean="0"/>
              <a:t>自己</a:t>
            </a:r>
            <a:r>
              <a:rPr lang="zh-CN" altLang="en-US" sz="2400" b="1" dirty="0"/>
              <a:t>的做法：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sz="2400" b="1" dirty="0"/>
              <a:t>    完美主义</a:t>
            </a:r>
            <a:r>
              <a:rPr lang="en-US" altLang="zh-CN" sz="2400" b="1" dirty="0">
                <a:latin typeface="Times New Roman"/>
              </a:rPr>
              <a:t>——</a:t>
            </a:r>
            <a:r>
              <a:rPr lang="zh-CN" altLang="en-US" sz="2400" b="1" dirty="0"/>
              <a:t>要把方方面面的事情都做好，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sz="2400" b="1" dirty="0"/>
              <a:t>    过于理智</a:t>
            </a:r>
            <a:r>
              <a:rPr lang="en-US" altLang="zh-CN" sz="2400" b="1" dirty="0">
                <a:latin typeface="Times New Roman"/>
              </a:rPr>
              <a:t>——</a:t>
            </a:r>
            <a:r>
              <a:rPr lang="zh-CN" altLang="en-US" sz="2400" b="1" dirty="0"/>
              <a:t>不关注情绪的变化，压抑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zh-CN" altLang="en-US" sz="2400" b="1" dirty="0"/>
              <a:t>    自我忽略</a:t>
            </a:r>
            <a:r>
              <a:rPr lang="en-US" altLang="zh-CN" sz="2400" b="1" dirty="0">
                <a:latin typeface="Times New Roman"/>
              </a:rPr>
              <a:t>——</a:t>
            </a:r>
            <a:r>
              <a:rPr lang="zh-CN" altLang="en-US" sz="2400" b="1" dirty="0"/>
              <a:t>忽略自己的情绪和需要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放任自流</a:t>
            </a:r>
          </a:p>
        </p:txBody>
      </p:sp>
      <p:pic>
        <p:nvPicPr>
          <p:cNvPr id="3074" name="Picture 2" descr="C:\Documents and Settings\lenovo\My Documents\My Pictures\大学生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5416014" cy="3856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亲子咨询基础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活力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2003</Words>
  <Application>Microsoft Office PowerPoint</Application>
  <PresentationFormat>全屏显示(4:3)</PresentationFormat>
  <Paragraphs>402</Paragraphs>
  <Slides>49</Slides>
  <Notes>9</Notes>
  <HiddenSlides>2</HiddenSlides>
  <MMClips>0</MMClips>
  <ScaleCrop>false</ScaleCrop>
  <HeadingPairs>
    <vt:vector size="8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  <vt:variant>
        <vt:lpstr>自定义放映</vt:lpstr>
      </vt:variant>
      <vt:variant>
        <vt:i4>1</vt:i4>
      </vt:variant>
    </vt:vector>
  </HeadingPairs>
  <TitlesOfParts>
    <vt:vector size="71" baseType="lpstr">
      <vt:lpstr>Arial</vt:lpstr>
      <vt:lpstr>宋体</vt:lpstr>
      <vt:lpstr>Century Gothic</vt:lpstr>
      <vt:lpstr>Calibri</vt:lpstr>
      <vt:lpstr>幼圆</vt:lpstr>
      <vt:lpstr>黑体</vt:lpstr>
      <vt:lpstr>Times New Roman</vt:lpstr>
      <vt:lpstr>楷体_GB2312</vt:lpstr>
      <vt:lpstr>华文隶书</vt:lpstr>
      <vt:lpstr>Verdana</vt:lpstr>
      <vt:lpstr>굴림</vt:lpstr>
      <vt:lpstr>隶书</vt:lpstr>
      <vt:lpstr>Didot</vt:lpstr>
      <vt:lpstr>Tahoma</vt:lpstr>
      <vt:lpstr>Wingdings</vt:lpstr>
      <vt:lpstr>Comic Sans MS</vt:lpstr>
      <vt:lpstr>-윤고딕120</vt:lpstr>
      <vt:lpstr>华文中宋</vt:lpstr>
      <vt:lpstr>华文楷体</vt:lpstr>
      <vt:lpstr>华文行楷</vt:lpstr>
      <vt:lpstr>亲子咨询基础</vt:lpstr>
      <vt:lpstr>为孩子“养心”  ——中小学生的个性发展与心理健康  张焰 zhangyan67cn@buaa.edu.cn</vt:lpstr>
      <vt:lpstr>大学生典型案例</vt:lpstr>
      <vt:lpstr>进大学啦！</vt:lpstr>
      <vt:lpstr>幻灯片 4</vt:lpstr>
      <vt:lpstr>焦虑失控</vt:lpstr>
      <vt:lpstr>顺从无助</vt:lpstr>
      <vt:lpstr>失意抑郁</vt:lpstr>
      <vt:lpstr>完美主义</vt:lpstr>
      <vt:lpstr>放任自流</vt:lpstr>
      <vt:lpstr>大学生的“空心病”</vt:lpstr>
      <vt:lpstr>人格的形成和发展</vt:lpstr>
      <vt:lpstr>幻灯片 12</vt:lpstr>
      <vt:lpstr>早期人际关系对个性心理的影响</vt:lpstr>
      <vt:lpstr>早期人际关系对个体心理的影响</vt:lpstr>
      <vt:lpstr>幻灯片 15</vt:lpstr>
      <vt:lpstr>幻灯片 16</vt:lpstr>
      <vt:lpstr>幻灯片 17</vt:lpstr>
      <vt:lpstr>幻灯片 18</vt:lpstr>
      <vt:lpstr>幻灯片 19</vt:lpstr>
      <vt:lpstr>心理社会发展阶段的关键期及教养不当带来的问题</vt:lpstr>
      <vt:lpstr>心理社会发展阶段的关键期及教养不当带来的问题 （埃里克森）</vt:lpstr>
      <vt:lpstr>亲子关系</vt:lpstr>
      <vt:lpstr>幻灯片 23</vt:lpstr>
      <vt:lpstr>幻灯片 24</vt:lpstr>
      <vt:lpstr>自我功能</vt:lpstr>
      <vt:lpstr>自尊心</vt:lpstr>
      <vt:lpstr>自信心</vt:lpstr>
      <vt:lpstr>宽容心</vt:lpstr>
      <vt:lpstr>自主性</vt:lpstr>
      <vt:lpstr>幻灯片 30</vt:lpstr>
      <vt:lpstr>提升自知力</vt:lpstr>
      <vt:lpstr>幻灯片 32</vt:lpstr>
      <vt:lpstr>自我功能</vt:lpstr>
      <vt:lpstr>    人际交往中做到“你好-我好”</vt:lpstr>
      <vt:lpstr>幻灯片 35</vt:lpstr>
      <vt:lpstr>亲子沟通的方法和策略</vt:lpstr>
      <vt:lpstr>给与的技巧</vt:lpstr>
      <vt:lpstr>幻灯片 38</vt:lpstr>
      <vt:lpstr>自尊（自我感受良好） ——生命的原动力、人生的核心需要</vt:lpstr>
      <vt:lpstr>说服的技巧</vt:lpstr>
      <vt:lpstr>减少非理性认知</vt:lpstr>
      <vt:lpstr>亲子沟通</vt:lpstr>
      <vt:lpstr>情感沟通——对人不对事</vt:lpstr>
      <vt:lpstr>意见沟通——对事不对人</vt:lpstr>
      <vt:lpstr>倾听孩子内心</vt:lpstr>
      <vt:lpstr>表达自己的内心</vt:lpstr>
      <vt:lpstr>意见冲突的处理方式</vt:lpstr>
      <vt:lpstr>父母的爱是孩子的生命摇篮</vt:lpstr>
      <vt:lpstr>谢谢聆听！</vt:lpstr>
      <vt:lpstr>自定义放映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2010-01-13T07:16:22Z</dcterms:created>
  <dcterms:modified xsi:type="dcterms:W3CDTF">2016-11-23T15:02:19Z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TC103626522052</vt:lpwstr>
  </property>
</Properties>
</file>